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857" r:id="rId2"/>
    <p:sldId id="344" r:id="rId3"/>
    <p:sldId id="852" r:id="rId4"/>
    <p:sldId id="343" r:id="rId5"/>
    <p:sldId id="853" r:id="rId6"/>
    <p:sldId id="820" r:id="rId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854A"/>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2" d="100"/>
          <a:sy n="92" d="100"/>
        </p:scale>
        <p:origin x="228"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48A87A34-81AB-432B-8DAE-1953F412C126}" type="datetimeFigureOut">
              <a:rPr lang="en-US" dirty="0"/>
              <a:t>10/12/2024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8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48A87A34-81AB-432B-8DAE-1953F412C126}" type="datetimeFigureOut">
              <a:rPr lang="en-US" dirty="0"/>
              <a:pPr/>
              <a:t>10/12/2024</a:t>
            </a:fld>
            <a:endParaRPr lang="en-US"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D22F896-40B5-4ADD-8801-0D06FADFA09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pubmed.ncbi.nlm.nih.gov/35148837/" TargetMode="External"/><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4D3C3-CAE6-4721-BD69-837FA5AA1233}"/>
              </a:ext>
            </a:extLst>
          </p:cNvPr>
          <p:cNvSpPr>
            <a:spLocks noGrp="1"/>
          </p:cNvSpPr>
          <p:nvPr>
            <p:ph type="title"/>
          </p:nvPr>
        </p:nvSpPr>
        <p:spPr>
          <a:xfrm>
            <a:off x="914399" y="459492"/>
            <a:ext cx="10364451" cy="1005010"/>
          </a:xfrm>
        </p:spPr>
        <p:txBody>
          <a:bodyPr>
            <a:normAutofit fontScale="90000"/>
          </a:bodyPr>
          <a:lstStyle/>
          <a:p>
            <a:r>
              <a:rPr lang="en-US" dirty="0"/>
              <a:t>How do “Gene-therapy” vaccine differ from traditional vaccines?</a:t>
            </a:r>
          </a:p>
        </p:txBody>
      </p:sp>
      <p:sp>
        <p:nvSpPr>
          <p:cNvPr id="3" name="Content Placeholder 2">
            <a:extLst>
              <a:ext uri="{FF2B5EF4-FFF2-40B4-BE49-F238E27FC236}">
                <a16:creationId xmlns:a16="http://schemas.microsoft.com/office/drawing/2014/main" id="{4CE8806E-18B6-7EFE-1DE3-2B044BDB41EC}"/>
              </a:ext>
            </a:extLst>
          </p:cNvPr>
          <p:cNvSpPr>
            <a:spLocks noGrp="1"/>
          </p:cNvSpPr>
          <p:nvPr>
            <p:ph sz="quarter" idx="13"/>
          </p:nvPr>
        </p:nvSpPr>
        <p:spPr>
          <a:xfrm>
            <a:off x="914399" y="1623528"/>
            <a:ext cx="10363826" cy="4018381"/>
          </a:xfrm>
        </p:spPr>
        <p:txBody>
          <a:bodyPr>
            <a:normAutofit lnSpcReduction="10000"/>
          </a:bodyPr>
          <a:lstStyle/>
          <a:p>
            <a:r>
              <a:rPr lang="en-US" cap="none" dirty="0"/>
              <a:t>With a traditional vaccine, only a very tiny amount of protein from the bacteria or virus is injected into the muscle. This protein is recognized and “remembered” by immune cells. However, the protein remains OUTSIDE of the cells of the body until it is eaten and destroyed by immune cells. Once this happens, the protein is no longer in the body.</a:t>
            </a:r>
          </a:p>
          <a:p>
            <a:r>
              <a:rPr lang="en-US" cap="none" dirty="0"/>
              <a:t>With a gene-therapy vaccine, a viral vector or a fat-like vesicle delivers genetic material into cells all over your body. Once this genetic material gets inside of your cells, it directs the cells to continuously make the foreign, pathogenic protein. So, the foreign protein is inside the cell, on the cell membrane and secreted from the cell into the lymph and blood stream. As a result, immune cells will be constantly be seeking to recognize and destroy the protein and the cells it is in. Moreover, cells in the lymph nodes will be constantly making the protein and “presenting” it to the immune system, which will result in chronic immune activation. </a:t>
            </a:r>
          </a:p>
          <a:p>
            <a:endParaRPr lang="en-US" cap="none" dirty="0"/>
          </a:p>
          <a:p>
            <a:endParaRPr lang="en-US" cap="none" dirty="0"/>
          </a:p>
        </p:txBody>
      </p:sp>
    </p:spTree>
    <p:extLst>
      <p:ext uri="{BB962C8B-B14F-4D97-AF65-F5344CB8AC3E}">
        <p14:creationId xmlns:p14="http://schemas.microsoft.com/office/powerpoint/2010/main" val="608102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5FAF0-FEA8-4319-90DE-5716C783E280}"/>
              </a:ext>
            </a:extLst>
          </p:cNvPr>
          <p:cNvSpPr>
            <a:spLocks noGrp="1"/>
          </p:cNvSpPr>
          <p:nvPr>
            <p:ph type="title"/>
          </p:nvPr>
        </p:nvSpPr>
        <p:spPr>
          <a:xfrm>
            <a:off x="913775" y="618517"/>
            <a:ext cx="10364451" cy="1331581"/>
          </a:xfrm>
        </p:spPr>
        <p:txBody>
          <a:bodyPr/>
          <a:lstStyle/>
          <a:p>
            <a:pPr algn="ctr"/>
            <a:r>
              <a:rPr lang="en-US" sz="3600" b="1" cap="none" dirty="0"/>
              <a:t>Localized destruction of cells either containing or displaying the viral protein/antigen</a:t>
            </a:r>
            <a:endParaRPr lang="en-US" b="1" dirty="0"/>
          </a:p>
        </p:txBody>
      </p:sp>
      <p:sp>
        <p:nvSpPr>
          <p:cNvPr id="5" name="Oval 4">
            <a:extLst>
              <a:ext uri="{FF2B5EF4-FFF2-40B4-BE49-F238E27FC236}">
                <a16:creationId xmlns:a16="http://schemas.microsoft.com/office/drawing/2014/main" id="{DAF754A2-1C4B-42F7-B982-EA45B0ED79F2}"/>
              </a:ext>
            </a:extLst>
          </p:cNvPr>
          <p:cNvSpPr/>
          <p:nvPr/>
        </p:nvSpPr>
        <p:spPr>
          <a:xfrm>
            <a:off x="2445285" y="3955399"/>
            <a:ext cx="1819470" cy="14369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3A525343-4ECC-4808-AEED-B069C813B72A}"/>
              </a:ext>
            </a:extLst>
          </p:cNvPr>
          <p:cNvSpPr/>
          <p:nvPr/>
        </p:nvSpPr>
        <p:spPr>
          <a:xfrm>
            <a:off x="3424999" y="4626426"/>
            <a:ext cx="559837" cy="3918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CEAF6390-575D-4113-9143-B89F515A0E17}"/>
              </a:ext>
            </a:extLst>
          </p:cNvPr>
          <p:cNvSpPr/>
          <p:nvPr/>
        </p:nvSpPr>
        <p:spPr>
          <a:xfrm>
            <a:off x="3763796" y="3141999"/>
            <a:ext cx="318570" cy="280042"/>
          </a:xfrm>
          <a:custGeom>
            <a:avLst/>
            <a:gdLst>
              <a:gd name="connsiteX0" fmla="*/ 0 w 318570"/>
              <a:gd name="connsiteY0" fmla="*/ 205397 h 280042"/>
              <a:gd name="connsiteX1" fmla="*/ 46653 w 318570"/>
              <a:gd name="connsiteY1" fmla="*/ 214728 h 280042"/>
              <a:gd name="connsiteX2" fmla="*/ 102636 w 318570"/>
              <a:gd name="connsiteY2" fmla="*/ 252050 h 280042"/>
              <a:gd name="connsiteX3" fmla="*/ 158620 w 318570"/>
              <a:gd name="connsiteY3" fmla="*/ 270712 h 280042"/>
              <a:gd name="connsiteX4" fmla="*/ 186612 w 318570"/>
              <a:gd name="connsiteY4" fmla="*/ 280042 h 280042"/>
              <a:gd name="connsiteX5" fmla="*/ 223934 w 318570"/>
              <a:gd name="connsiteY5" fmla="*/ 224058 h 280042"/>
              <a:gd name="connsiteX6" fmla="*/ 149289 w 318570"/>
              <a:gd name="connsiteY6" fmla="*/ 158744 h 280042"/>
              <a:gd name="connsiteX7" fmla="*/ 139959 w 318570"/>
              <a:gd name="connsiteY7" fmla="*/ 186736 h 280042"/>
              <a:gd name="connsiteX8" fmla="*/ 186612 w 318570"/>
              <a:gd name="connsiteY8" fmla="*/ 233389 h 280042"/>
              <a:gd name="connsiteX9" fmla="*/ 279918 w 318570"/>
              <a:gd name="connsiteY9" fmla="*/ 224058 h 280042"/>
              <a:gd name="connsiteX10" fmla="*/ 261257 w 318570"/>
              <a:gd name="connsiteY10" fmla="*/ 196067 h 280042"/>
              <a:gd name="connsiteX11" fmla="*/ 233265 w 318570"/>
              <a:gd name="connsiteY11" fmla="*/ 177405 h 280042"/>
              <a:gd name="connsiteX12" fmla="*/ 149289 w 318570"/>
              <a:gd name="connsiteY12" fmla="*/ 112091 h 280042"/>
              <a:gd name="connsiteX13" fmla="*/ 93306 w 318570"/>
              <a:gd name="connsiteY13" fmla="*/ 93430 h 280042"/>
              <a:gd name="connsiteX14" fmla="*/ 83975 w 318570"/>
              <a:gd name="connsiteY14" fmla="*/ 121422 h 280042"/>
              <a:gd name="connsiteX15" fmla="*/ 149289 w 318570"/>
              <a:gd name="connsiteY15" fmla="*/ 186736 h 280042"/>
              <a:gd name="connsiteX16" fmla="*/ 205273 w 318570"/>
              <a:gd name="connsiteY16" fmla="*/ 205397 h 280042"/>
              <a:gd name="connsiteX17" fmla="*/ 233265 w 318570"/>
              <a:gd name="connsiteY17" fmla="*/ 224058 h 280042"/>
              <a:gd name="connsiteX18" fmla="*/ 242596 w 318570"/>
              <a:gd name="connsiteY18" fmla="*/ 196067 h 280042"/>
              <a:gd name="connsiteX19" fmla="*/ 195943 w 318570"/>
              <a:gd name="connsiteY19" fmla="*/ 149414 h 280042"/>
              <a:gd name="connsiteX20" fmla="*/ 149289 w 318570"/>
              <a:gd name="connsiteY20" fmla="*/ 102760 h 280042"/>
              <a:gd name="connsiteX21" fmla="*/ 121298 w 318570"/>
              <a:gd name="connsiteY21" fmla="*/ 84099 h 280042"/>
              <a:gd name="connsiteX22" fmla="*/ 74645 w 318570"/>
              <a:gd name="connsiteY22" fmla="*/ 56107 h 280042"/>
              <a:gd name="connsiteX23" fmla="*/ 27991 w 318570"/>
              <a:gd name="connsiteY23" fmla="*/ 65438 h 280042"/>
              <a:gd name="connsiteX24" fmla="*/ 37322 w 318570"/>
              <a:gd name="connsiteY24" fmla="*/ 121422 h 280042"/>
              <a:gd name="connsiteX25" fmla="*/ 65314 w 318570"/>
              <a:gd name="connsiteY25" fmla="*/ 140083 h 280042"/>
              <a:gd name="connsiteX26" fmla="*/ 121298 w 318570"/>
              <a:gd name="connsiteY26" fmla="*/ 177405 h 280042"/>
              <a:gd name="connsiteX27" fmla="*/ 149289 w 318570"/>
              <a:gd name="connsiteY27" fmla="*/ 196067 h 280042"/>
              <a:gd name="connsiteX28" fmla="*/ 205273 w 318570"/>
              <a:gd name="connsiteY28" fmla="*/ 214728 h 280042"/>
              <a:gd name="connsiteX29" fmla="*/ 251926 w 318570"/>
              <a:gd name="connsiteY29" fmla="*/ 205397 h 280042"/>
              <a:gd name="connsiteX30" fmla="*/ 261257 w 318570"/>
              <a:gd name="connsiteY30" fmla="*/ 149414 h 280042"/>
              <a:gd name="connsiteX31" fmla="*/ 242596 w 318570"/>
              <a:gd name="connsiteY31" fmla="*/ 130752 h 280042"/>
              <a:gd name="connsiteX32" fmla="*/ 223934 w 318570"/>
              <a:gd name="connsiteY32" fmla="*/ 102760 h 280042"/>
              <a:gd name="connsiteX33" fmla="*/ 195943 w 318570"/>
              <a:gd name="connsiteY33" fmla="*/ 93430 h 280042"/>
              <a:gd name="connsiteX34" fmla="*/ 139959 w 318570"/>
              <a:gd name="connsiteY34" fmla="*/ 56107 h 280042"/>
              <a:gd name="connsiteX35" fmla="*/ 158620 w 318570"/>
              <a:gd name="connsiteY35" fmla="*/ 84099 h 280042"/>
              <a:gd name="connsiteX36" fmla="*/ 214604 w 318570"/>
              <a:gd name="connsiteY36" fmla="*/ 130752 h 280042"/>
              <a:gd name="connsiteX37" fmla="*/ 270587 w 318570"/>
              <a:gd name="connsiteY37" fmla="*/ 149414 h 280042"/>
              <a:gd name="connsiteX38" fmla="*/ 270587 w 318570"/>
              <a:gd name="connsiteY38" fmla="*/ 56107 h 280042"/>
              <a:gd name="connsiteX39" fmla="*/ 214604 w 318570"/>
              <a:gd name="connsiteY39" fmla="*/ 28116 h 280042"/>
              <a:gd name="connsiteX40" fmla="*/ 139959 w 318570"/>
              <a:gd name="connsiteY40" fmla="*/ 18785 h 280042"/>
              <a:gd name="connsiteX41" fmla="*/ 158620 w 318570"/>
              <a:gd name="connsiteY41" fmla="*/ 46777 h 280042"/>
              <a:gd name="connsiteX42" fmla="*/ 214604 w 318570"/>
              <a:gd name="connsiteY42" fmla="*/ 93430 h 280042"/>
              <a:gd name="connsiteX43" fmla="*/ 233265 w 318570"/>
              <a:gd name="connsiteY43" fmla="*/ 121422 h 280042"/>
              <a:gd name="connsiteX44" fmla="*/ 289249 w 318570"/>
              <a:gd name="connsiteY44" fmla="*/ 140083 h 280042"/>
              <a:gd name="connsiteX45" fmla="*/ 317240 w 318570"/>
              <a:gd name="connsiteY45" fmla="*/ 130752 h 280042"/>
              <a:gd name="connsiteX46" fmla="*/ 307910 w 318570"/>
              <a:gd name="connsiteY46" fmla="*/ 84099 h 280042"/>
              <a:gd name="connsiteX47" fmla="*/ 298579 w 318570"/>
              <a:gd name="connsiteY47" fmla="*/ 56107 h 280042"/>
              <a:gd name="connsiteX48" fmla="*/ 242596 w 318570"/>
              <a:gd name="connsiteY48" fmla="*/ 124 h 2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18570" h="280042">
                <a:moveTo>
                  <a:pt x="0" y="205397"/>
                </a:moveTo>
                <a:cubicBezTo>
                  <a:pt x="15551" y="208507"/>
                  <a:pt x="32216" y="208165"/>
                  <a:pt x="46653" y="214728"/>
                </a:cubicBezTo>
                <a:cubicBezTo>
                  <a:pt x="67070" y="224009"/>
                  <a:pt x="81359" y="244958"/>
                  <a:pt x="102636" y="252050"/>
                </a:cubicBezTo>
                <a:lnTo>
                  <a:pt x="158620" y="270712"/>
                </a:lnTo>
                <a:lnTo>
                  <a:pt x="186612" y="280042"/>
                </a:lnTo>
                <a:cubicBezTo>
                  <a:pt x="191364" y="275290"/>
                  <a:pt x="232937" y="242063"/>
                  <a:pt x="223934" y="224058"/>
                </a:cubicBezTo>
                <a:cubicBezTo>
                  <a:pt x="210288" y="196766"/>
                  <a:pt x="174706" y="175689"/>
                  <a:pt x="149289" y="158744"/>
                </a:cubicBezTo>
                <a:cubicBezTo>
                  <a:pt x="146179" y="168075"/>
                  <a:pt x="138342" y="177035"/>
                  <a:pt x="139959" y="186736"/>
                </a:cubicBezTo>
                <a:cubicBezTo>
                  <a:pt x="143847" y="210063"/>
                  <a:pt x="170283" y="222503"/>
                  <a:pt x="186612" y="233389"/>
                </a:cubicBezTo>
                <a:cubicBezTo>
                  <a:pt x="217714" y="230279"/>
                  <a:pt x="251961" y="238036"/>
                  <a:pt x="279918" y="224058"/>
                </a:cubicBezTo>
                <a:cubicBezTo>
                  <a:pt x="289948" y="219043"/>
                  <a:pt x="269186" y="203996"/>
                  <a:pt x="261257" y="196067"/>
                </a:cubicBezTo>
                <a:cubicBezTo>
                  <a:pt x="253327" y="188137"/>
                  <a:pt x="241880" y="184584"/>
                  <a:pt x="233265" y="177405"/>
                </a:cubicBezTo>
                <a:cubicBezTo>
                  <a:pt x="201064" y="150571"/>
                  <a:pt x="196449" y="127811"/>
                  <a:pt x="149289" y="112091"/>
                </a:cubicBezTo>
                <a:lnTo>
                  <a:pt x="93306" y="93430"/>
                </a:lnTo>
                <a:cubicBezTo>
                  <a:pt x="90196" y="102761"/>
                  <a:pt x="83975" y="111587"/>
                  <a:pt x="83975" y="121422"/>
                </a:cubicBezTo>
                <a:cubicBezTo>
                  <a:pt x="83975" y="155836"/>
                  <a:pt x="122573" y="177831"/>
                  <a:pt x="149289" y="186736"/>
                </a:cubicBezTo>
                <a:lnTo>
                  <a:pt x="205273" y="205397"/>
                </a:lnTo>
                <a:cubicBezTo>
                  <a:pt x="214604" y="211617"/>
                  <a:pt x="222386" y="226778"/>
                  <a:pt x="233265" y="224058"/>
                </a:cubicBezTo>
                <a:cubicBezTo>
                  <a:pt x="242806" y="221673"/>
                  <a:pt x="246994" y="204864"/>
                  <a:pt x="242596" y="196067"/>
                </a:cubicBezTo>
                <a:cubicBezTo>
                  <a:pt x="232761" y="176396"/>
                  <a:pt x="211494" y="164965"/>
                  <a:pt x="195943" y="149414"/>
                </a:cubicBezTo>
                <a:lnTo>
                  <a:pt x="149289" y="102760"/>
                </a:lnTo>
                <a:cubicBezTo>
                  <a:pt x="139959" y="96540"/>
                  <a:pt x="130054" y="91104"/>
                  <a:pt x="121298" y="84099"/>
                </a:cubicBezTo>
                <a:cubicBezTo>
                  <a:pt x="84704" y="54825"/>
                  <a:pt x="123254" y="72311"/>
                  <a:pt x="74645" y="56107"/>
                </a:cubicBezTo>
                <a:cubicBezTo>
                  <a:pt x="59094" y="59217"/>
                  <a:pt x="41187" y="56641"/>
                  <a:pt x="27991" y="65438"/>
                </a:cubicBezTo>
                <a:cubicBezTo>
                  <a:pt x="3433" y="81810"/>
                  <a:pt x="26525" y="110625"/>
                  <a:pt x="37322" y="121422"/>
                </a:cubicBezTo>
                <a:cubicBezTo>
                  <a:pt x="45251" y="129351"/>
                  <a:pt x="56699" y="132904"/>
                  <a:pt x="65314" y="140083"/>
                </a:cubicBezTo>
                <a:cubicBezTo>
                  <a:pt x="111909" y="178912"/>
                  <a:pt x="72105" y="161009"/>
                  <a:pt x="121298" y="177405"/>
                </a:cubicBezTo>
                <a:cubicBezTo>
                  <a:pt x="130628" y="183626"/>
                  <a:pt x="139042" y="191513"/>
                  <a:pt x="149289" y="196067"/>
                </a:cubicBezTo>
                <a:cubicBezTo>
                  <a:pt x="167264" y="204056"/>
                  <a:pt x="205273" y="214728"/>
                  <a:pt x="205273" y="214728"/>
                </a:cubicBezTo>
                <a:cubicBezTo>
                  <a:pt x="220824" y="211618"/>
                  <a:pt x="238157" y="213265"/>
                  <a:pt x="251926" y="205397"/>
                </a:cubicBezTo>
                <a:cubicBezTo>
                  <a:pt x="277301" y="190896"/>
                  <a:pt x="273029" y="169034"/>
                  <a:pt x="261257" y="149414"/>
                </a:cubicBezTo>
                <a:cubicBezTo>
                  <a:pt x="256731" y="141870"/>
                  <a:pt x="248091" y="137621"/>
                  <a:pt x="242596" y="130752"/>
                </a:cubicBezTo>
                <a:cubicBezTo>
                  <a:pt x="235591" y="121995"/>
                  <a:pt x="232691" y="109765"/>
                  <a:pt x="223934" y="102760"/>
                </a:cubicBezTo>
                <a:cubicBezTo>
                  <a:pt x="216254" y="96616"/>
                  <a:pt x="205273" y="96540"/>
                  <a:pt x="195943" y="93430"/>
                </a:cubicBezTo>
                <a:cubicBezTo>
                  <a:pt x="177282" y="80989"/>
                  <a:pt x="127518" y="37446"/>
                  <a:pt x="139959" y="56107"/>
                </a:cubicBezTo>
                <a:cubicBezTo>
                  <a:pt x="146179" y="65438"/>
                  <a:pt x="151441" y="75484"/>
                  <a:pt x="158620" y="84099"/>
                </a:cubicBezTo>
                <a:cubicBezTo>
                  <a:pt x="171546" y="99610"/>
                  <a:pt x="195175" y="122117"/>
                  <a:pt x="214604" y="130752"/>
                </a:cubicBezTo>
                <a:cubicBezTo>
                  <a:pt x="232579" y="138741"/>
                  <a:pt x="270587" y="149414"/>
                  <a:pt x="270587" y="149414"/>
                </a:cubicBezTo>
                <a:cubicBezTo>
                  <a:pt x="282535" y="113572"/>
                  <a:pt x="291009" y="102058"/>
                  <a:pt x="270587" y="56107"/>
                </a:cubicBezTo>
                <a:cubicBezTo>
                  <a:pt x="264295" y="41950"/>
                  <a:pt x="227025" y="32256"/>
                  <a:pt x="214604" y="28116"/>
                </a:cubicBezTo>
                <a:cubicBezTo>
                  <a:pt x="195093" y="8604"/>
                  <a:pt x="177679" y="-18935"/>
                  <a:pt x="139959" y="18785"/>
                </a:cubicBezTo>
                <a:cubicBezTo>
                  <a:pt x="132030" y="26714"/>
                  <a:pt x="151441" y="38162"/>
                  <a:pt x="158620" y="46777"/>
                </a:cubicBezTo>
                <a:cubicBezTo>
                  <a:pt x="181071" y="73718"/>
                  <a:pt x="187080" y="75081"/>
                  <a:pt x="214604" y="93430"/>
                </a:cubicBezTo>
                <a:cubicBezTo>
                  <a:pt x="220824" y="102761"/>
                  <a:pt x="223756" y="115479"/>
                  <a:pt x="233265" y="121422"/>
                </a:cubicBezTo>
                <a:cubicBezTo>
                  <a:pt x="249946" y="131847"/>
                  <a:pt x="289249" y="140083"/>
                  <a:pt x="289249" y="140083"/>
                </a:cubicBezTo>
                <a:cubicBezTo>
                  <a:pt x="298579" y="136973"/>
                  <a:pt x="314130" y="140082"/>
                  <a:pt x="317240" y="130752"/>
                </a:cubicBezTo>
                <a:cubicBezTo>
                  <a:pt x="322255" y="115707"/>
                  <a:pt x="311756" y="99484"/>
                  <a:pt x="307910" y="84099"/>
                </a:cubicBezTo>
                <a:cubicBezTo>
                  <a:pt x="305525" y="74557"/>
                  <a:pt x="304480" y="63975"/>
                  <a:pt x="298579" y="56107"/>
                </a:cubicBezTo>
                <a:lnTo>
                  <a:pt x="242596" y="12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3FA00734-354F-47C5-B1ED-6A95542DA75E}"/>
              </a:ext>
            </a:extLst>
          </p:cNvPr>
          <p:cNvSpPr/>
          <p:nvPr/>
        </p:nvSpPr>
        <p:spPr>
          <a:xfrm>
            <a:off x="7155915" y="3915366"/>
            <a:ext cx="1819470" cy="14369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2809397C-BCFD-4C01-8C32-70AC6F196061}"/>
              </a:ext>
            </a:extLst>
          </p:cNvPr>
          <p:cNvSpPr/>
          <p:nvPr/>
        </p:nvSpPr>
        <p:spPr>
          <a:xfrm>
            <a:off x="7962123" y="4626427"/>
            <a:ext cx="559837" cy="391885"/>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228B340A-F83F-4374-AC81-9EF541D52759}"/>
              </a:ext>
            </a:extLst>
          </p:cNvPr>
          <p:cNvSpPr/>
          <p:nvPr/>
        </p:nvSpPr>
        <p:spPr>
          <a:xfrm>
            <a:off x="8407772" y="3627928"/>
            <a:ext cx="318570" cy="280042"/>
          </a:xfrm>
          <a:custGeom>
            <a:avLst/>
            <a:gdLst>
              <a:gd name="connsiteX0" fmla="*/ 0 w 318570"/>
              <a:gd name="connsiteY0" fmla="*/ 205397 h 280042"/>
              <a:gd name="connsiteX1" fmla="*/ 46653 w 318570"/>
              <a:gd name="connsiteY1" fmla="*/ 214728 h 280042"/>
              <a:gd name="connsiteX2" fmla="*/ 102636 w 318570"/>
              <a:gd name="connsiteY2" fmla="*/ 252050 h 280042"/>
              <a:gd name="connsiteX3" fmla="*/ 158620 w 318570"/>
              <a:gd name="connsiteY3" fmla="*/ 270712 h 280042"/>
              <a:gd name="connsiteX4" fmla="*/ 186612 w 318570"/>
              <a:gd name="connsiteY4" fmla="*/ 280042 h 280042"/>
              <a:gd name="connsiteX5" fmla="*/ 223934 w 318570"/>
              <a:gd name="connsiteY5" fmla="*/ 224058 h 280042"/>
              <a:gd name="connsiteX6" fmla="*/ 149289 w 318570"/>
              <a:gd name="connsiteY6" fmla="*/ 158744 h 280042"/>
              <a:gd name="connsiteX7" fmla="*/ 139959 w 318570"/>
              <a:gd name="connsiteY7" fmla="*/ 186736 h 280042"/>
              <a:gd name="connsiteX8" fmla="*/ 186612 w 318570"/>
              <a:gd name="connsiteY8" fmla="*/ 233389 h 280042"/>
              <a:gd name="connsiteX9" fmla="*/ 279918 w 318570"/>
              <a:gd name="connsiteY9" fmla="*/ 224058 h 280042"/>
              <a:gd name="connsiteX10" fmla="*/ 261257 w 318570"/>
              <a:gd name="connsiteY10" fmla="*/ 196067 h 280042"/>
              <a:gd name="connsiteX11" fmla="*/ 233265 w 318570"/>
              <a:gd name="connsiteY11" fmla="*/ 177405 h 280042"/>
              <a:gd name="connsiteX12" fmla="*/ 149289 w 318570"/>
              <a:gd name="connsiteY12" fmla="*/ 112091 h 280042"/>
              <a:gd name="connsiteX13" fmla="*/ 93306 w 318570"/>
              <a:gd name="connsiteY13" fmla="*/ 93430 h 280042"/>
              <a:gd name="connsiteX14" fmla="*/ 83975 w 318570"/>
              <a:gd name="connsiteY14" fmla="*/ 121422 h 280042"/>
              <a:gd name="connsiteX15" fmla="*/ 149289 w 318570"/>
              <a:gd name="connsiteY15" fmla="*/ 186736 h 280042"/>
              <a:gd name="connsiteX16" fmla="*/ 205273 w 318570"/>
              <a:gd name="connsiteY16" fmla="*/ 205397 h 280042"/>
              <a:gd name="connsiteX17" fmla="*/ 233265 w 318570"/>
              <a:gd name="connsiteY17" fmla="*/ 224058 h 280042"/>
              <a:gd name="connsiteX18" fmla="*/ 242596 w 318570"/>
              <a:gd name="connsiteY18" fmla="*/ 196067 h 280042"/>
              <a:gd name="connsiteX19" fmla="*/ 195943 w 318570"/>
              <a:gd name="connsiteY19" fmla="*/ 149414 h 280042"/>
              <a:gd name="connsiteX20" fmla="*/ 149289 w 318570"/>
              <a:gd name="connsiteY20" fmla="*/ 102760 h 280042"/>
              <a:gd name="connsiteX21" fmla="*/ 121298 w 318570"/>
              <a:gd name="connsiteY21" fmla="*/ 84099 h 280042"/>
              <a:gd name="connsiteX22" fmla="*/ 74645 w 318570"/>
              <a:gd name="connsiteY22" fmla="*/ 56107 h 280042"/>
              <a:gd name="connsiteX23" fmla="*/ 27991 w 318570"/>
              <a:gd name="connsiteY23" fmla="*/ 65438 h 280042"/>
              <a:gd name="connsiteX24" fmla="*/ 37322 w 318570"/>
              <a:gd name="connsiteY24" fmla="*/ 121422 h 280042"/>
              <a:gd name="connsiteX25" fmla="*/ 65314 w 318570"/>
              <a:gd name="connsiteY25" fmla="*/ 140083 h 280042"/>
              <a:gd name="connsiteX26" fmla="*/ 121298 w 318570"/>
              <a:gd name="connsiteY26" fmla="*/ 177405 h 280042"/>
              <a:gd name="connsiteX27" fmla="*/ 149289 w 318570"/>
              <a:gd name="connsiteY27" fmla="*/ 196067 h 280042"/>
              <a:gd name="connsiteX28" fmla="*/ 205273 w 318570"/>
              <a:gd name="connsiteY28" fmla="*/ 214728 h 280042"/>
              <a:gd name="connsiteX29" fmla="*/ 251926 w 318570"/>
              <a:gd name="connsiteY29" fmla="*/ 205397 h 280042"/>
              <a:gd name="connsiteX30" fmla="*/ 261257 w 318570"/>
              <a:gd name="connsiteY30" fmla="*/ 149414 h 280042"/>
              <a:gd name="connsiteX31" fmla="*/ 242596 w 318570"/>
              <a:gd name="connsiteY31" fmla="*/ 130752 h 280042"/>
              <a:gd name="connsiteX32" fmla="*/ 223934 w 318570"/>
              <a:gd name="connsiteY32" fmla="*/ 102760 h 280042"/>
              <a:gd name="connsiteX33" fmla="*/ 195943 w 318570"/>
              <a:gd name="connsiteY33" fmla="*/ 93430 h 280042"/>
              <a:gd name="connsiteX34" fmla="*/ 139959 w 318570"/>
              <a:gd name="connsiteY34" fmla="*/ 56107 h 280042"/>
              <a:gd name="connsiteX35" fmla="*/ 158620 w 318570"/>
              <a:gd name="connsiteY35" fmla="*/ 84099 h 280042"/>
              <a:gd name="connsiteX36" fmla="*/ 214604 w 318570"/>
              <a:gd name="connsiteY36" fmla="*/ 130752 h 280042"/>
              <a:gd name="connsiteX37" fmla="*/ 270587 w 318570"/>
              <a:gd name="connsiteY37" fmla="*/ 149414 h 280042"/>
              <a:gd name="connsiteX38" fmla="*/ 270587 w 318570"/>
              <a:gd name="connsiteY38" fmla="*/ 56107 h 280042"/>
              <a:gd name="connsiteX39" fmla="*/ 214604 w 318570"/>
              <a:gd name="connsiteY39" fmla="*/ 28116 h 280042"/>
              <a:gd name="connsiteX40" fmla="*/ 139959 w 318570"/>
              <a:gd name="connsiteY40" fmla="*/ 18785 h 280042"/>
              <a:gd name="connsiteX41" fmla="*/ 158620 w 318570"/>
              <a:gd name="connsiteY41" fmla="*/ 46777 h 280042"/>
              <a:gd name="connsiteX42" fmla="*/ 214604 w 318570"/>
              <a:gd name="connsiteY42" fmla="*/ 93430 h 280042"/>
              <a:gd name="connsiteX43" fmla="*/ 233265 w 318570"/>
              <a:gd name="connsiteY43" fmla="*/ 121422 h 280042"/>
              <a:gd name="connsiteX44" fmla="*/ 289249 w 318570"/>
              <a:gd name="connsiteY44" fmla="*/ 140083 h 280042"/>
              <a:gd name="connsiteX45" fmla="*/ 317240 w 318570"/>
              <a:gd name="connsiteY45" fmla="*/ 130752 h 280042"/>
              <a:gd name="connsiteX46" fmla="*/ 307910 w 318570"/>
              <a:gd name="connsiteY46" fmla="*/ 84099 h 280042"/>
              <a:gd name="connsiteX47" fmla="*/ 298579 w 318570"/>
              <a:gd name="connsiteY47" fmla="*/ 56107 h 280042"/>
              <a:gd name="connsiteX48" fmla="*/ 242596 w 318570"/>
              <a:gd name="connsiteY48" fmla="*/ 124 h 2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18570" h="280042">
                <a:moveTo>
                  <a:pt x="0" y="205397"/>
                </a:moveTo>
                <a:cubicBezTo>
                  <a:pt x="15551" y="208507"/>
                  <a:pt x="32216" y="208165"/>
                  <a:pt x="46653" y="214728"/>
                </a:cubicBezTo>
                <a:cubicBezTo>
                  <a:pt x="67070" y="224009"/>
                  <a:pt x="81359" y="244958"/>
                  <a:pt x="102636" y="252050"/>
                </a:cubicBezTo>
                <a:lnTo>
                  <a:pt x="158620" y="270712"/>
                </a:lnTo>
                <a:lnTo>
                  <a:pt x="186612" y="280042"/>
                </a:lnTo>
                <a:cubicBezTo>
                  <a:pt x="191364" y="275290"/>
                  <a:pt x="232937" y="242063"/>
                  <a:pt x="223934" y="224058"/>
                </a:cubicBezTo>
                <a:cubicBezTo>
                  <a:pt x="210288" y="196766"/>
                  <a:pt x="174706" y="175689"/>
                  <a:pt x="149289" y="158744"/>
                </a:cubicBezTo>
                <a:cubicBezTo>
                  <a:pt x="146179" y="168075"/>
                  <a:pt x="138342" y="177035"/>
                  <a:pt x="139959" y="186736"/>
                </a:cubicBezTo>
                <a:cubicBezTo>
                  <a:pt x="143847" y="210063"/>
                  <a:pt x="170283" y="222503"/>
                  <a:pt x="186612" y="233389"/>
                </a:cubicBezTo>
                <a:cubicBezTo>
                  <a:pt x="217714" y="230279"/>
                  <a:pt x="251961" y="238036"/>
                  <a:pt x="279918" y="224058"/>
                </a:cubicBezTo>
                <a:cubicBezTo>
                  <a:pt x="289948" y="219043"/>
                  <a:pt x="269186" y="203996"/>
                  <a:pt x="261257" y="196067"/>
                </a:cubicBezTo>
                <a:cubicBezTo>
                  <a:pt x="253327" y="188137"/>
                  <a:pt x="241880" y="184584"/>
                  <a:pt x="233265" y="177405"/>
                </a:cubicBezTo>
                <a:cubicBezTo>
                  <a:pt x="201064" y="150571"/>
                  <a:pt x="196449" y="127811"/>
                  <a:pt x="149289" y="112091"/>
                </a:cubicBezTo>
                <a:lnTo>
                  <a:pt x="93306" y="93430"/>
                </a:lnTo>
                <a:cubicBezTo>
                  <a:pt x="90196" y="102761"/>
                  <a:pt x="83975" y="111587"/>
                  <a:pt x="83975" y="121422"/>
                </a:cubicBezTo>
                <a:cubicBezTo>
                  <a:pt x="83975" y="155836"/>
                  <a:pt x="122573" y="177831"/>
                  <a:pt x="149289" y="186736"/>
                </a:cubicBezTo>
                <a:lnTo>
                  <a:pt x="205273" y="205397"/>
                </a:lnTo>
                <a:cubicBezTo>
                  <a:pt x="214604" y="211617"/>
                  <a:pt x="222386" y="226778"/>
                  <a:pt x="233265" y="224058"/>
                </a:cubicBezTo>
                <a:cubicBezTo>
                  <a:pt x="242806" y="221673"/>
                  <a:pt x="246994" y="204864"/>
                  <a:pt x="242596" y="196067"/>
                </a:cubicBezTo>
                <a:cubicBezTo>
                  <a:pt x="232761" y="176396"/>
                  <a:pt x="211494" y="164965"/>
                  <a:pt x="195943" y="149414"/>
                </a:cubicBezTo>
                <a:lnTo>
                  <a:pt x="149289" y="102760"/>
                </a:lnTo>
                <a:cubicBezTo>
                  <a:pt x="139959" y="96540"/>
                  <a:pt x="130054" y="91104"/>
                  <a:pt x="121298" y="84099"/>
                </a:cubicBezTo>
                <a:cubicBezTo>
                  <a:pt x="84704" y="54825"/>
                  <a:pt x="123254" y="72311"/>
                  <a:pt x="74645" y="56107"/>
                </a:cubicBezTo>
                <a:cubicBezTo>
                  <a:pt x="59094" y="59217"/>
                  <a:pt x="41187" y="56641"/>
                  <a:pt x="27991" y="65438"/>
                </a:cubicBezTo>
                <a:cubicBezTo>
                  <a:pt x="3433" y="81810"/>
                  <a:pt x="26525" y="110625"/>
                  <a:pt x="37322" y="121422"/>
                </a:cubicBezTo>
                <a:cubicBezTo>
                  <a:pt x="45251" y="129351"/>
                  <a:pt x="56699" y="132904"/>
                  <a:pt x="65314" y="140083"/>
                </a:cubicBezTo>
                <a:cubicBezTo>
                  <a:pt x="111909" y="178912"/>
                  <a:pt x="72105" y="161009"/>
                  <a:pt x="121298" y="177405"/>
                </a:cubicBezTo>
                <a:cubicBezTo>
                  <a:pt x="130628" y="183626"/>
                  <a:pt x="139042" y="191513"/>
                  <a:pt x="149289" y="196067"/>
                </a:cubicBezTo>
                <a:cubicBezTo>
                  <a:pt x="167264" y="204056"/>
                  <a:pt x="205273" y="214728"/>
                  <a:pt x="205273" y="214728"/>
                </a:cubicBezTo>
                <a:cubicBezTo>
                  <a:pt x="220824" y="211618"/>
                  <a:pt x="238157" y="213265"/>
                  <a:pt x="251926" y="205397"/>
                </a:cubicBezTo>
                <a:cubicBezTo>
                  <a:pt x="277301" y="190896"/>
                  <a:pt x="273029" y="169034"/>
                  <a:pt x="261257" y="149414"/>
                </a:cubicBezTo>
                <a:cubicBezTo>
                  <a:pt x="256731" y="141870"/>
                  <a:pt x="248091" y="137621"/>
                  <a:pt x="242596" y="130752"/>
                </a:cubicBezTo>
                <a:cubicBezTo>
                  <a:pt x="235591" y="121995"/>
                  <a:pt x="232691" y="109765"/>
                  <a:pt x="223934" y="102760"/>
                </a:cubicBezTo>
                <a:cubicBezTo>
                  <a:pt x="216254" y="96616"/>
                  <a:pt x="205273" y="96540"/>
                  <a:pt x="195943" y="93430"/>
                </a:cubicBezTo>
                <a:cubicBezTo>
                  <a:pt x="177282" y="80989"/>
                  <a:pt x="127518" y="37446"/>
                  <a:pt x="139959" y="56107"/>
                </a:cubicBezTo>
                <a:cubicBezTo>
                  <a:pt x="146179" y="65438"/>
                  <a:pt x="151441" y="75484"/>
                  <a:pt x="158620" y="84099"/>
                </a:cubicBezTo>
                <a:cubicBezTo>
                  <a:pt x="171546" y="99610"/>
                  <a:pt x="195175" y="122117"/>
                  <a:pt x="214604" y="130752"/>
                </a:cubicBezTo>
                <a:cubicBezTo>
                  <a:pt x="232579" y="138741"/>
                  <a:pt x="270587" y="149414"/>
                  <a:pt x="270587" y="149414"/>
                </a:cubicBezTo>
                <a:cubicBezTo>
                  <a:pt x="282535" y="113572"/>
                  <a:pt x="291009" y="102058"/>
                  <a:pt x="270587" y="56107"/>
                </a:cubicBezTo>
                <a:cubicBezTo>
                  <a:pt x="264295" y="41950"/>
                  <a:pt x="227025" y="32256"/>
                  <a:pt x="214604" y="28116"/>
                </a:cubicBezTo>
                <a:cubicBezTo>
                  <a:pt x="195093" y="8604"/>
                  <a:pt x="177679" y="-18935"/>
                  <a:pt x="139959" y="18785"/>
                </a:cubicBezTo>
                <a:cubicBezTo>
                  <a:pt x="132030" y="26714"/>
                  <a:pt x="151441" y="38162"/>
                  <a:pt x="158620" y="46777"/>
                </a:cubicBezTo>
                <a:cubicBezTo>
                  <a:pt x="181071" y="73718"/>
                  <a:pt x="187080" y="75081"/>
                  <a:pt x="214604" y="93430"/>
                </a:cubicBezTo>
                <a:cubicBezTo>
                  <a:pt x="220824" y="102761"/>
                  <a:pt x="223756" y="115479"/>
                  <a:pt x="233265" y="121422"/>
                </a:cubicBezTo>
                <a:cubicBezTo>
                  <a:pt x="249946" y="131847"/>
                  <a:pt x="289249" y="140083"/>
                  <a:pt x="289249" y="140083"/>
                </a:cubicBezTo>
                <a:cubicBezTo>
                  <a:pt x="298579" y="136973"/>
                  <a:pt x="314130" y="140082"/>
                  <a:pt x="317240" y="130752"/>
                </a:cubicBezTo>
                <a:cubicBezTo>
                  <a:pt x="322255" y="115707"/>
                  <a:pt x="311756" y="99484"/>
                  <a:pt x="307910" y="84099"/>
                </a:cubicBezTo>
                <a:cubicBezTo>
                  <a:pt x="305525" y="74557"/>
                  <a:pt x="304480" y="63975"/>
                  <a:pt x="298579" y="56107"/>
                </a:cubicBezTo>
                <a:lnTo>
                  <a:pt x="242596" y="12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764BA00-BBF3-4ABC-87CB-638CDA258EE6}"/>
              </a:ext>
            </a:extLst>
          </p:cNvPr>
          <p:cNvSpPr/>
          <p:nvPr/>
        </p:nvSpPr>
        <p:spPr>
          <a:xfrm>
            <a:off x="8521960" y="3907970"/>
            <a:ext cx="90195" cy="1881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DF7CBE0-1C95-478E-AB69-B7BE2597F1CD}"/>
              </a:ext>
            </a:extLst>
          </p:cNvPr>
          <p:cNvSpPr txBox="1"/>
          <p:nvPr/>
        </p:nvSpPr>
        <p:spPr>
          <a:xfrm>
            <a:off x="1197214" y="2140774"/>
            <a:ext cx="4124130" cy="584775"/>
          </a:xfrm>
          <a:prstGeom prst="rect">
            <a:avLst/>
          </a:prstGeom>
          <a:noFill/>
        </p:spPr>
        <p:txBody>
          <a:bodyPr wrap="square" rtlCol="0">
            <a:spAutoFit/>
          </a:bodyPr>
          <a:lstStyle/>
          <a:p>
            <a:pPr algn="ctr"/>
            <a:r>
              <a:rPr lang="en-US" sz="3200" dirty="0">
                <a:solidFill>
                  <a:schemeClr val="accent6">
                    <a:lumMod val="50000"/>
                  </a:schemeClr>
                </a:solidFill>
              </a:rPr>
              <a:t>Traditional Vaccine</a:t>
            </a:r>
          </a:p>
        </p:txBody>
      </p:sp>
      <p:sp>
        <p:nvSpPr>
          <p:cNvPr id="14" name="TextBox 13">
            <a:extLst>
              <a:ext uri="{FF2B5EF4-FFF2-40B4-BE49-F238E27FC236}">
                <a16:creationId xmlns:a16="http://schemas.microsoft.com/office/drawing/2014/main" id="{4FD4B873-422C-4D7B-B22A-0F1C532A933F}"/>
              </a:ext>
            </a:extLst>
          </p:cNvPr>
          <p:cNvSpPr txBox="1"/>
          <p:nvPr/>
        </p:nvSpPr>
        <p:spPr>
          <a:xfrm>
            <a:off x="6179975" y="2230140"/>
            <a:ext cx="4382277" cy="584775"/>
          </a:xfrm>
          <a:prstGeom prst="rect">
            <a:avLst/>
          </a:prstGeom>
          <a:noFill/>
        </p:spPr>
        <p:txBody>
          <a:bodyPr wrap="square" rtlCol="0">
            <a:spAutoFit/>
          </a:bodyPr>
          <a:lstStyle/>
          <a:p>
            <a:pPr algn="ctr"/>
            <a:r>
              <a:rPr lang="en-US" sz="3200" dirty="0">
                <a:solidFill>
                  <a:schemeClr val="accent6">
                    <a:lumMod val="50000"/>
                  </a:schemeClr>
                </a:solidFill>
              </a:rPr>
              <a:t>“Gene Therapy” Vaccine</a:t>
            </a:r>
          </a:p>
        </p:txBody>
      </p:sp>
      <p:sp>
        <p:nvSpPr>
          <p:cNvPr id="15" name="TextBox 14">
            <a:extLst>
              <a:ext uri="{FF2B5EF4-FFF2-40B4-BE49-F238E27FC236}">
                <a16:creationId xmlns:a16="http://schemas.microsoft.com/office/drawing/2014/main" id="{EFF30CF1-59DA-46BD-8BA9-2123B137D064}"/>
              </a:ext>
            </a:extLst>
          </p:cNvPr>
          <p:cNvSpPr txBox="1"/>
          <p:nvPr/>
        </p:nvSpPr>
        <p:spPr>
          <a:xfrm>
            <a:off x="643812" y="3063653"/>
            <a:ext cx="2211355" cy="646331"/>
          </a:xfrm>
          <a:prstGeom prst="rect">
            <a:avLst/>
          </a:prstGeom>
          <a:noFill/>
        </p:spPr>
        <p:txBody>
          <a:bodyPr wrap="square" rtlCol="0">
            <a:spAutoFit/>
          </a:bodyPr>
          <a:lstStyle/>
          <a:p>
            <a:r>
              <a:rPr lang="en-US" dirty="0">
                <a:solidFill>
                  <a:schemeClr val="tx2"/>
                </a:solidFill>
              </a:rPr>
              <a:t>Viral</a:t>
            </a:r>
            <a:r>
              <a:rPr lang="en-US" dirty="0"/>
              <a:t> </a:t>
            </a:r>
            <a:r>
              <a:rPr lang="en-US" dirty="0">
                <a:solidFill>
                  <a:schemeClr val="tx2"/>
                </a:solidFill>
              </a:rPr>
              <a:t>protein/antigen</a:t>
            </a:r>
          </a:p>
        </p:txBody>
      </p:sp>
      <p:cxnSp>
        <p:nvCxnSpPr>
          <p:cNvPr id="17" name="Straight Arrow Connector 16">
            <a:extLst>
              <a:ext uri="{FF2B5EF4-FFF2-40B4-BE49-F238E27FC236}">
                <a16:creationId xmlns:a16="http://schemas.microsoft.com/office/drawing/2014/main" id="{DFD220F9-74FF-4A5E-950A-4B64762DF9A1}"/>
              </a:ext>
            </a:extLst>
          </p:cNvPr>
          <p:cNvCxnSpPr>
            <a:cxnSpLocks/>
          </p:cNvCxnSpPr>
          <p:nvPr/>
        </p:nvCxnSpPr>
        <p:spPr>
          <a:xfrm>
            <a:off x="2771856" y="3269729"/>
            <a:ext cx="75653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Freeform: Shape 15">
            <a:extLst>
              <a:ext uri="{FF2B5EF4-FFF2-40B4-BE49-F238E27FC236}">
                <a16:creationId xmlns:a16="http://schemas.microsoft.com/office/drawing/2014/main" id="{39C3FF24-8016-4ED8-A1BD-4EE6E2B855E9}"/>
              </a:ext>
            </a:extLst>
          </p:cNvPr>
          <p:cNvSpPr/>
          <p:nvPr/>
        </p:nvSpPr>
        <p:spPr>
          <a:xfrm>
            <a:off x="8075871" y="4527234"/>
            <a:ext cx="318570" cy="280042"/>
          </a:xfrm>
          <a:custGeom>
            <a:avLst/>
            <a:gdLst>
              <a:gd name="connsiteX0" fmla="*/ 0 w 318570"/>
              <a:gd name="connsiteY0" fmla="*/ 205397 h 280042"/>
              <a:gd name="connsiteX1" fmla="*/ 46653 w 318570"/>
              <a:gd name="connsiteY1" fmla="*/ 214728 h 280042"/>
              <a:gd name="connsiteX2" fmla="*/ 102636 w 318570"/>
              <a:gd name="connsiteY2" fmla="*/ 252050 h 280042"/>
              <a:gd name="connsiteX3" fmla="*/ 158620 w 318570"/>
              <a:gd name="connsiteY3" fmla="*/ 270712 h 280042"/>
              <a:gd name="connsiteX4" fmla="*/ 186612 w 318570"/>
              <a:gd name="connsiteY4" fmla="*/ 280042 h 280042"/>
              <a:gd name="connsiteX5" fmla="*/ 223934 w 318570"/>
              <a:gd name="connsiteY5" fmla="*/ 224058 h 280042"/>
              <a:gd name="connsiteX6" fmla="*/ 149289 w 318570"/>
              <a:gd name="connsiteY6" fmla="*/ 158744 h 280042"/>
              <a:gd name="connsiteX7" fmla="*/ 139959 w 318570"/>
              <a:gd name="connsiteY7" fmla="*/ 186736 h 280042"/>
              <a:gd name="connsiteX8" fmla="*/ 186612 w 318570"/>
              <a:gd name="connsiteY8" fmla="*/ 233389 h 280042"/>
              <a:gd name="connsiteX9" fmla="*/ 279918 w 318570"/>
              <a:gd name="connsiteY9" fmla="*/ 224058 h 280042"/>
              <a:gd name="connsiteX10" fmla="*/ 261257 w 318570"/>
              <a:gd name="connsiteY10" fmla="*/ 196067 h 280042"/>
              <a:gd name="connsiteX11" fmla="*/ 233265 w 318570"/>
              <a:gd name="connsiteY11" fmla="*/ 177405 h 280042"/>
              <a:gd name="connsiteX12" fmla="*/ 149289 w 318570"/>
              <a:gd name="connsiteY12" fmla="*/ 112091 h 280042"/>
              <a:gd name="connsiteX13" fmla="*/ 93306 w 318570"/>
              <a:gd name="connsiteY13" fmla="*/ 93430 h 280042"/>
              <a:gd name="connsiteX14" fmla="*/ 83975 w 318570"/>
              <a:gd name="connsiteY14" fmla="*/ 121422 h 280042"/>
              <a:gd name="connsiteX15" fmla="*/ 149289 w 318570"/>
              <a:gd name="connsiteY15" fmla="*/ 186736 h 280042"/>
              <a:gd name="connsiteX16" fmla="*/ 205273 w 318570"/>
              <a:gd name="connsiteY16" fmla="*/ 205397 h 280042"/>
              <a:gd name="connsiteX17" fmla="*/ 233265 w 318570"/>
              <a:gd name="connsiteY17" fmla="*/ 224058 h 280042"/>
              <a:gd name="connsiteX18" fmla="*/ 242596 w 318570"/>
              <a:gd name="connsiteY18" fmla="*/ 196067 h 280042"/>
              <a:gd name="connsiteX19" fmla="*/ 195943 w 318570"/>
              <a:gd name="connsiteY19" fmla="*/ 149414 h 280042"/>
              <a:gd name="connsiteX20" fmla="*/ 149289 w 318570"/>
              <a:gd name="connsiteY20" fmla="*/ 102760 h 280042"/>
              <a:gd name="connsiteX21" fmla="*/ 121298 w 318570"/>
              <a:gd name="connsiteY21" fmla="*/ 84099 h 280042"/>
              <a:gd name="connsiteX22" fmla="*/ 74645 w 318570"/>
              <a:gd name="connsiteY22" fmla="*/ 56107 h 280042"/>
              <a:gd name="connsiteX23" fmla="*/ 27991 w 318570"/>
              <a:gd name="connsiteY23" fmla="*/ 65438 h 280042"/>
              <a:gd name="connsiteX24" fmla="*/ 37322 w 318570"/>
              <a:gd name="connsiteY24" fmla="*/ 121422 h 280042"/>
              <a:gd name="connsiteX25" fmla="*/ 65314 w 318570"/>
              <a:gd name="connsiteY25" fmla="*/ 140083 h 280042"/>
              <a:gd name="connsiteX26" fmla="*/ 121298 w 318570"/>
              <a:gd name="connsiteY26" fmla="*/ 177405 h 280042"/>
              <a:gd name="connsiteX27" fmla="*/ 149289 w 318570"/>
              <a:gd name="connsiteY27" fmla="*/ 196067 h 280042"/>
              <a:gd name="connsiteX28" fmla="*/ 205273 w 318570"/>
              <a:gd name="connsiteY28" fmla="*/ 214728 h 280042"/>
              <a:gd name="connsiteX29" fmla="*/ 251926 w 318570"/>
              <a:gd name="connsiteY29" fmla="*/ 205397 h 280042"/>
              <a:gd name="connsiteX30" fmla="*/ 261257 w 318570"/>
              <a:gd name="connsiteY30" fmla="*/ 149414 h 280042"/>
              <a:gd name="connsiteX31" fmla="*/ 242596 w 318570"/>
              <a:gd name="connsiteY31" fmla="*/ 130752 h 280042"/>
              <a:gd name="connsiteX32" fmla="*/ 223934 w 318570"/>
              <a:gd name="connsiteY32" fmla="*/ 102760 h 280042"/>
              <a:gd name="connsiteX33" fmla="*/ 195943 w 318570"/>
              <a:gd name="connsiteY33" fmla="*/ 93430 h 280042"/>
              <a:gd name="connsiteX34" fmla="*/ 139959 w 318570"/>
              <a:gd name="connsiteY34" fmla="*/ 56107 h 280042"/>
              <a:gd name="connsiteX35" fmla="*/ 158620 w 318570"/>
              <a:gd name="connsiteY35" fmla="*/ 84099 h 280042"/>
              <a:gd name="connsiteX36" fmla="*/ 214604 w 318570"/>
              <a:gd name="connsiteY36" fmla="*/ 130752 h 280042"/>
              <a:gd name="connsiteX37" fmla="*/ 270587 w 318570"/>
              <a:gd name="connsiteY37" fmla="*/ 149414 h 280042"/>
              <a:gd name="connsiteX38" fmla="*/ 270587 w 318570"/>
              <a:gd name="connsiteY38" fmla="*/ 56107 h 280042"/>
              <a:gd name="connsiteX39" fmla="*/ 214604 w 318570"/>
              <a:gd name="connsiteY39" fmla="*/ 28116 h 280042"/>
              <a:gd name="connsiteX40" fmla="*/ 139959 w 318570"/>
              <a:gd name="connsiteY40" fmla="*/ 18785 h 280042"/>
              <a:gd name="connsiteX41" fmla="*/ 158620 w 318570"/>
              <a:gd name="connsiteY41" fmla="*/ 46777 h 280042"/>
              <a:gd name="connsiteX42" fmla="*/ 214604 w 318570"/>
              <a:gd name="connsiteY42" fmla="*/ 93430 h 280042"/>
              <a:gd name="connsiteX43" fmla="*/ 233265 w 318570"/>
              <a:gd name="connsiteY43" fmla="*/ 121422 h 280042"/>
              <a:gd name="connsiteX44" fmla="*/ 289249 w 318570"/>
              <a:gd name="connsiteY44" fmla="*/ 140083 h 280042"/>
              <a:gd name="connsiteX45" fmla="*/ 317240 w 318570"/>
              <a:gd name="connsiteY45" fmla="*/ 130752 h 280042"/>
              <a:gd name="connsiteX46" fmla="*/ 307910 w 318570"/>
              <a:gd name="connsiteY46" fmla="*/ 84099 h 280042"/>
              <a:gd name="connsiteX47" fmla="*/ 298579 w 318570"/>
              <a:gd name="connsiteY47" fmla="*/ 56107 h 280042"/>
              <a:gd name="connsiteX48" fmla="*/ 242596 w 318570"/>
              <a:gd name="connsiteY48" fmla="*/ 124 h 2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18570" h="280042">
                <a:moveTo>
                  <a:pt x="0" y="205397"/>
                </a:moveTo>
                <a:cubicBezTo>
                  <a:pt x="15551" y="208507"/>
                  <a:pt x="32216" y="208165"/>
                  <a:pt x="46653" y="214728"/>
                </a:cubicBezTo>
                <a:cubicBezTo>
                  <a:pt x="67070" y="224009"/>
                  <a:pt x="81359" y="244958"/>
                  <a:pt x="102636" y="252050"/>
                </a:cubicBezTo>
                <a:lnTo>
                  <a:pt x="158620" y="270712"/>
                </a:lnTo>
                <a:lnTo>
                  <a:pt x="186612" y="280042"/>
                </a:lnTo>
                <a:cubicBezTo>
                  <a:pt x="191364" y="275290"/>
                  <a:pt x="232937" y="242063"/>
                  <a:pt x="223934" y="224058"/>
                </a:cubicBezTo>
                <a:cubicBezTo>
                  <a:pt x="210288" y="196766"/>
                  <a:pt x="174706" y="175689"/>
                  <a:pt x="149289" y="158744"/>
                </a:cubicBezTo>
                <a:cubicBezTo>
                  <a:pt x="146179" y="168075"/>
                  <a:pt x="138342" y="177035"/>
                  <a:pt x="139959" y="186736"/>
                </a:cubicBezTo>
                <a:cubicBezTo>
                  <a:pt x="143847" y="210063"/>
                  <a:pt x="170283" y="222503"/>
                  <a:pt x="186612" y="233389"/>
                </a:cubicBezTo>
                <a:cubicBezTo>
                  <a:pt x="217714" y="230279"/>
                  <a:pt x="251961" y="238036"/>
                  <a:pt x="279918" y="224058"/>
                </a:cubicBezTo>
                <a:cubicBezTo>
                  <a:pt x="289948" y="219043"/>
                  <a:pt x="269186" y="203996"/>
                  <a:pt x="261257" y="196067"/>
                </a:cubicBezTo>
                <a:cubicBezTo>
                  <a:pt x="253327" y="188137"/>
                  <a:pt x="241880" y="184584"/>
                  <a:pt x="233265" y="177405"/>
                </a:cubicBezTo>
                <a:cubicBezTo>
                  <a:pt x="201064" y="150571"/>
                  <a:pt x="196449" y="127811"/>
                  <a:pt x="149289" y="112091"/>
                </a:cubicBezTo>
                <a:lnTo>
                  <a:pt x="93306" y="93430"/>
                </a:lnTo>
                <a:cubicBezTo>
                  <a:pt x="90196" y="102761"/>
                  <a:pt x="83975" y="111587"/>
                  <a:pt x="83975" y="121422"/>
                </a:cubicBezTo>
                <a:cubicBezTo>
                  <a:pt x="83975" y="155836"/>
                  <a:pt x="122573" y="177831"/>
                  <a:pt x="149289" y="186736"/>
                </a:cubicBezTo>
                <a:lnTo>
                  <a:pt x="205273" y="205397"/>
                </a:lnTo>
                <a:cubicBezTo>
                  <a:pt x="214604" y="211617"/>
                  <a:pt x="222386" y="226778"/>
                  <a:pt x="233265" y="224058"/>
                </a:cubicBezTo>
                <a:cubicBezTo>
                  <a:pt x="242806" y="221673"/>
                  <a:pt x="246994" y="204864"/>
                  <a:pt x="242596" y="196067"/>
                </a:cubicBezTo>
                <a:cubicBezTo>
                  <a:pt x="232761" y="176396"/>
                  <a:pt x="211494" y="164965"/>
                  <a:pt x="195943" y="149414"/>
                </a:cubicBezTo>
                <a:lnTo>
                  <a:pt x="149289" y="102760"/>
                </a:lnTo>
                <a:cubicBezTo>
                  <a:pt x="139959" y="96540"/>
                  <a:pt x="130054" y="91104"/>
                  <a:pt x="121298" y="84099"/>
                </a:cubicBezTo>
                <a:cubicBezTo>
                  <a:pt x="84704" y="54825"/>
                  <a:pt x="123254" y="72311"/>
                  <a:pt x="74645" y="56107"/>
                </a:cubicBezTo>
                <a:cubicBezTo>
                  <a:pt x="59094" y="59217"/>
                  <a:pt x="41187" y="56641"/>
                  <a:pt x="27991" y="65438"/>
                </a:cubicBezTo>
                <a:cubicBezTo>
                  <a:pt x="3433" y="81810"/>
                  <a:pt x="26525" y="110625"/>
                  <a:pt x="37322" y="121422"/>
                </a:cubicBezTo>
                <a:cubicBezTo>
                  <a:pt x="45251" y="129351"/>
                  <a:pt x="56699" y="132904"/>
                  <a:pt x="65314" y="140083"/>
                </a:cubicBezTo>
                <a:cubicBezTo>
                  <a:pt x="111909" y="178912"/>
                  <a:pt x="72105" y="161009"/>
                  <a:pt x="121298" y="177405"/>
                </a:cubicBezTo>
                <a:cubicBezTo>
                  <a:pt x="130628" y="183626"/>
                  <a:pt x="139042" y="191513"/>
                  <a:pt x="149289" y="196067"/>
                </a:cubicBezTo>
                <a:cubicBezTo>
                  <a:pt x="167264" y="204056"/>
                  <a:pt x="205273" y="214728"/>
                  <a:pt x="205273" y="214728"/>
                </a:cubicBezTo>
                <a:cubicBezTo>
                  <a:pt x="220824" y="211618"/>
                  <a:pt x="238157" y="213265"/>
                  <a:pt x="251926" y="205397"/>
                </a:cubicBezTo>
                <a:cubicBezTo>
                  <a:pt x="277301" y="190896"/>
                  <a:pt x="273029" y="169034"/>
                  <a:pt x="261257" y="149414"/>
                </a:cubicBezTo>
                <a:cubicBezTo>
                  <a:pt x="256731" y="141870"/>
                  <a:pt x="248091" y="137621"/>
                  <a:pt x="242596" y="130752"/>
                </a:cubicBezTo>
                <a:cubicBezTo>
                  <a:pt x="235591" y="121995"/>
                  <a:pt x="232691" y="109765"/>
                  <a:pt x="223934" y="102760"/>
                </a:cubicBezTo>
                <a:cubicBezTo>
                  <a:pt x="216254" y="96616"/>
                  <a:pt x="205273" y="96540"/>
                  <a:pt x="195943" y="93430"/>
                </a:cubicBezTo>
                <a:cubicBezTo>
                  <a:pt x="177282" y="80989"/>
                  <a:pt x="127518" y="37446"/>
                  <a:pt x="139959" y="56107"/>
                </a:cubicBezTo>
                <a:cubicBezTo>
                  <a:pt x="146179" y="65438"/>
                  <a:pt x="151441" y="75484"/>
                  <a:pt x="158620" y="84099"/>
                </a:cubicBezTo>
                <a:cubicBezTo>
                  <a:pt x="171546" y="99610"/>
                  <a:pt x="195175" y="122117"/>
                  <a:pt x="214604" y="130752"/>
                </a:cubicBezTo>
                <a:cubicBezTo>
                  <a:pt x="232579" y="138741"/>
                  <a:pt x="270587" y="149414"/>
                  <a:pt x="270587" y="149414"/>
                </a:cubicBezTo>
                <a:cubicBezTo>
                  <a:pt x="282535" y="113572"/>
                  <a:pt x="291009" y="102058"/>
                  <a:pt x="270587" y="56107"/>
                </a:cubicBezTo>
                <a:cubicBezTo>
                  <a:pt x="264295" y="41950"/>
                  <a:pt x="227025" y="32256"/>
                  <a:pt x="214604" y="28116"/>
                </a:cubicBezTo>
                <a:cubicBezTo>
                  <a:pt x="195093" y="8604"/>
                  <a:pt x="177679" y="-18935"/>
                  <a:pt x="139959" y="18785"/>
                </a:cubicBezTo>
                <a:cubicBezTo>
                  <a:pt x="132030" y="26714"/>
                  <a:pt x="151441" y="38162"/>
                  <a:pt x="158620" y="46777"/>
                </a:cubicBezTo>
                <a:cubicBezTo>
                  <a:pt x="181071" y="73718"/>
                  <a:pt x="187080" y="75081"/>
                  <a:pt x="214604" y="93430"/>
                </a:cubicBezTo>
                <a:cubicBezTo>
                  <a:pt x="220824" y="102761"/>
                  <a:pt x="223756" y="115479"/>
                  <a:pt x="233265" y="121422"/>
                </a:cubicBezTo>
                <a:cubicBezTo>
                  <a:pt x="249946" y="131847"/>
                  <a:pt x="289249" y="140083"/>
                  <a:pt x="289249" y="140083"/>
                </a:cubicBezTo>
                <a:cubicBezTo>
                  <a:pt x="298579" y="136973"/>
                  <a:pt x="314130" y="140082"/>
                  <a:pt x="317240" y="130752"/>
                </a:cubicBezTo>
                <a:cubicBezTo>
                  <a:pt x="322255" y="115707"/>
                  <a:pt x="311756" y="99484"/>
                  <a:pt x="307910" y="84099"/>
                </a:cubicBezTo>
                <a:cubicBezTo>
                  <a:pt x="305525" y="74557"/>
                  <a:pt x="304480" y="63975"/>
                  <a:pt x="298579" y="56107"/>
                </a:cubicBezTo>
                <a:lnTo>
                  <a:pt x="242596" y="12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D3F0F124-2347-44E1-892D-38FC03828C74}"/>
              </a:ext>
            </a:extLst>
          </p:cNvPr>
          <p:cNvSpPr/>
          <p:nvPr/>
        </p:nvSpPr>
        <p:spPr>
          <a:xfrm>
            <a:off x="7393515" y="4626426"/>
            <a:ext cx="318570" cy="280042"/>
          </a:xfrm>
          <a:custGeom>
            <a:avLst/>
            <a:gdLst>
              <a:gd name="connsiteX0" fmla="*/ 0 w 318570"/>
              <a:gd name="connsiteY0" fmla="*/ 205397 h 280042"/>
              <a:gd name="connsiteX1" fmla="*/ 46653 w 318570"/>
              <a:gd name="connsiteY1" fmla="*/ 214728 h 280042"/>
              <a:gd name="connsiteX2" fmla="*/ 102636 w 318570"/>
              <a:gd name="connsiteY2" fmla="*/ 252050 h 280042"/>
              <a:gd name="connsiteX3" fmla="*/ 158620 w 318570"/>
              <a:gd name="connsiteY3" fmla="*/ 270712 h 280042"/>
              <a:gd name="connsiteX4" fmla="*/ 186612 w 318570"/>
              <a:gd name="connsiteY4" fmla="*/ 280042 h 280042"/>
              <a:gd name="connsiteX5" fmla="*/ 223934 w 318570"/>
              <a:gd name="connsiteY5" fmla="*/ 224058 h 280042"/>
              <a:gd name="connsiteX6" fmla="*/ 149289 w 318570"/>
              <a:gd name="connsiteY6" fmla="*/ 158744 h 280042"/>
              <a:gd name="connsiteX7" fmla="*/ 139959 w 318570"/>
              <a:gd name="connsiteY7" fmla="*/ 186736 h 280042"/>
              <a:gd name="connsiteX8" fmla="*/ 186612 w 318570"/>
              <a:gd name="connsiteY8" fmla="*/ 233389 h 280042"/>
              <a:gd name="connsiteX9" fmla="*/ 279918 w 318570"/>
              <a:gd name="connsiteY9" fmla="*/ 224058 h 280042"/>
              <a:gd name="connsiteX10" fmla="*/ 261257 w 318570"/>
              <a:gd name="connsiteY10" fmla="*/ 196067 h 280042"/>
              <a:gd name="connsiteX11" fmla="*/ 233265 w 318570"/>
              <a:gd name="connsiteY11" fmla="*/ 177405 h 280042"/>
              <a:gd name="connsiteX12" fmla="*/ 149289 w 318570"/>
              <a:gd name="connsiteY12" fmla="*/ 112091 h 280042"/>
              <a:gd name="connsiteX13" fmla="*/ 93306 w 318570"/>
              <a:gd name="connsiteY13" fmla="*/ 93430 h 280042"/>
              <a:gd name="connsiteX14" fmla="*/ 83975 w 318570"/>
              <a:gd name="connsiteY14" fmla="*/ 121422 h 280042"/>
              <a:gd name="connsiteX15" fmla="*/ 149289 w 318570"/>
              <a:gd name="connsiteY15" fmla="*/ 186736 h 280042"/>
              <a:gd name="connsiteX16" fmla="*/ 205273 w 318570"/>
              <a:gd name="connsiteY16" fmla="*/ 205397 h 280042"/>
              <a:gd name="connsiteX17" fmla="*/ 233265 w 318570"/>
              <a:gd name="connsiteY17" fmla="*/ 224058 h 280042"/>
              <a:gd name="connsiteX18" fmla="*/ 242596 w 318570"/>
              <a:gd name="connsiteY18" fmla="*/ 196067 h 280042"/>
              <a:gd name="connsiteX19" fmla="*/ 195943 w 318570"/>
              <a:gd name="connsiteY19" fmla="*/ 149414 h 280042"/>
              <a:gd name="connsiteX20" fmla="*/ 149289 w 318570"/>
              <a:gd name="connsiteY20" fmla="*/ 102760 h 280042"/>
              <a:gd name="connsiteX21" fmla="*/ 121298 w 318570"/>
              <a:gd name="connsiteY21" fmla="*/ 84099 h 280042"/>
              <a:gd name="connsiteX22" fmla="*/ 74645 w 318570"/>
              <a:gd name="connsiteY22" fmla="*/ 56107 h 280042"/>
              <a:gd name="connsiteX23" fmla="*/ 27991 w 318570"/>
              <a:gd name="connsiteY23" fmla="*/ 65438 h 280042"/>
              <a:gd name="connsiteX24" fmla="*/ 37322 w 318570"/>
              <a:gd name="connsiteY24" fmla="*/ 121422 h 280042"/>
              <a:gd name="connsiteX25" fmla="*/ 65314 w 318570"/>
              <a:gd name="connsiteY25" fmla="*/ 140083 h 280042"/>
              <a:gd name="connsiteX26" fmla="*/ 121298 w 318570"/>
              <a:gd name="connsiteY26" fmla="*/ 177405 h 280042"/>
              <a:gd name="connsiteX27" fmla="*/ 149289 w 318570"/>
              <a:gd name="connsiteY27" fmla="*/ 196067 h 280042"/>
              <a:gd name="connsiteX28" fmla="*/ 205273 w 318570"/>
              <a:gd name="connsiteY28" fmla="*/ 214728 h 280042"/>
              <a:gd name="connsiteX29" fmla="*/ 251926 w 318570"/>
              <a:gd name="connsiteY29" fmla="*/ 205397 h 280042"/>
              <a:gd name="connsiteX30" fmla="*/ 261257 w 318570"/>
              <a:gd name="connsiteY30" fmla="*/ 149414 h 280042"/>
              <a:gd name="connsiteX31" fmla="*/ 242596 w 318570"/>
              <a:gd name="connsiteY31" fmla="*/ 130752 h 280042"/>
              <a:gd name="connsiteX32" fmla="*/ 223934 w 318570"/>
              <a:gd name="connsiteY32" fmla="*/ 102760 h 280042"/>
              <a:gd name="connsiteX33" fmla="*/ 195943 w 318570"/>
              <a:gd name="connsiteY33" fmla="*/ 93430 h 280042"/>
              <a:gd name="connsiteX34" fmla="*/ 139959 w 318570"/>
              <a:gd name="connsiteY34" fmla="*/ 56107 h 280042"/>
              <a:gd name="connsiteX35" fmla="*/ 158620 w 318570"/>
              <a:gd name="connsiteY35" fmla="*/ 84099 h 280042"/>
              <a:gd name="connsiteX36" fmla="*/ 214604 w 318570"/>
              <a:gd name="connsiteY36" fmla="*/ 130752 h 280042"/>
              <a:gd name="connsiteX37" fmla="*/ 270587 w 318570"/>
              <a:gd name="connsiteY37" fmla="*/ 149414 h 280042"/>
              <a:gd name="connsiteX38" fmla="*/ 270587 w 318570"/>
              <a:gd name="connsiteY38" fmla="*/ 56107 h 280042"/>
              <a:gd name="connsiteX39" fmla="*/ 214604 w 318570"/>
              <a:gd name="connsiteY39" fmla="*/ 28116 h 280042"/>
              <a:gd name="connsiteX40" fmla="*/ 139959 w 318570"/>
              <a:gd name="connsiteY40" fmla="*/ 18785 h 280042"/>
              <a:gd name="connsiteX41" fmla="*/ 158620 w 318570"/>
              <a:gd name="connsiteY41" fmla="*/ 46777 h 280042"/>
              <a:gd name="connsiteX42" fmla="*/ 214604 w 318570"/>
              <a:gd name="connsiteY42" fmla="*/ 93430 h 280042"/>
              <a:gd name="connsiteX43" fmla="*/ 233265 w 318570"/>
              <a:gd name="connsiteY43" fmla="*/ 121422 h 280042"/>
              <a:gd name="connsiteX44" fmla="*/ 289249 w 318570"/>
              <a:gd name="connsiteY44" fmla="*/ 140083 h 280042"/>
              <a:gd name="connsiteX45" fmla="*/ 317240 w 318570"/>
              <a:gd name="connsiteY45" fmla="*/ 130752 h 280042"/>
              <a:gd name="connsiteX46" fmla="*/ 307910 w 318570"/>
              <a:gd name="connsiteY46" fmla="*/ 84099 h 280042"/>
              <a:gd name="connsiteX47" fmla="*/ 298579 w 318570"/>
              <a:gd name="connsiteY47" fmla="*/ 56107 h 280042"/>
              <a:gd name="connsiteX48" fmla="*/ 242596 w 318570"/>
              <a:gd name="connsiteY48" fmla="*/ 124 h 2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18570" h="280042">
                <a:moveTo>
                  <a:pt x="0" y="205397"/>
                </a:moveTo>
                <a:cubicBezTo>
                  <a:pt x="15551" y="208507"/>
                  <a:pt x="32216" y="208165"/>
                  <a:pt x="46653" y="214728"/>
                </a:cubicBezTo>
                <a:cubicBezTo>
                  <a:pt x="67070" y="224009"/>
                  <a:pt x="81359" y="244958"/>
                  <a:pt x="102636" y="252050"/>
                </a:cubicBezTo>
                <a:lnTo>
                  <a:pt x="158620" y="270712"/>
                </a:lnTo>
                <a:lnTo>
                  <a:pt x="186612" y="280042"/>
                </a:lnTo>
                <a:cubicBezTo>
                  <a:pt x="191364" y="275290"/>
                  <a:pt x="232937" y="242063"/>
                  <a:pt x="223934" y="224058"/>
                </a:cubicBezTo>
                <a:cubicBezTo>
                  <a:pt x="210288" y="196766"/>
                  <a:pt x="174706" y="175689"/>
                  <a:pt x="149289" y="158744"/>
                </a:cubicBezTo>
                <a:cubicBezTo>
                  <a:pt x="146179" y="168075"/>
                  <a:pt x="138342" y="177035"/>
                  <a:pt x="139959" y="186736"/>
                </a:cubicBezTo>
                <a:cubicBezTo>
                  <a:pt x="143847" y="210063"/>
                  <a:pt x="170283" y="222503"/>
                  <a:pt x="186612" y="233389"/>
                </a:cubicBezTo>
                <a:cubicBezTo>
                  <a:pt x="217714" y="230279"/>
                  <a:pt x="251961" y="238036"/>
                  <a:pt x="279918" y="224058"/>
                </a:cubicBezTo>
                <a:cubicBezTo>
                  <a:pt x="289948" y="219043"/>
                  <a:pt x="269186" y="203996"/>
                  <a:pt x="261257" y="196067"/>
                </a:cubicBezTo>
                <a:cubicBezTo>
                  <a:pt x="253327" y="188137"/>
                  <a:pt x="241880" y="184584"/>
                  <a:pt x="233265" y="177405"/>
                </a:cubicBezTo>
                <a:cubicBezTo>
                  <a:pt x="201064" y="150571"/>
                  <a:pt x="196449" y="127811"/>
                  <a:pt x="149289" y="112091"/>
                </a:cubicBezTo>
                <a:lnTo>
                  <a:pt x="93306" y="93430"/>
                </a:lnTo>
                <a:cubicBezTo>
                  <a:pt x="90196" y="102761"/>
                  <a:pt x="83975" y="111587"/>
                  <a:pt x="83975" y="121422"/>
                </a:cubicBezTo>
                <a:cubicBezTo>
                  <a:pt x="83975" y="155836"/>
                  <a:pt x="122573" y="177831"/>
                  <a:pt x="149289" y="186736"/>
                </a:cubicBezTo>
                <a:lnTo>
                  <a:pt x="205273" y="205397"/>
                </a:lnTo>
                <a:cubicBezTo>
                  <a:pt x="214604" y="211617"/>
                  <a:pt x="222386" y="226778"/>
                  <a:pt x="233265" y="224058"/>
                </a:cubicBezTo>
                <a:cubicBezTo>
                  <a:pt x="242806" y="221673"/>
                  <a:pt x="246994" y="204864"/>
                  <a:pt x="242596" y="196067"/>
                </a:cubicBezTo>
                <a:cubicBezTo>
                  <a:pt x="232761" y="176396"/>
                  <a:pt x="211494" y="164965"/>
                  <a:pt x="195943" y="149414"/>
                </a:cubicBezTo>
                <a:lnTo>
                  <a:pt x="149289" y="102760"/>
                </a:lnTo>
                <a:cubicBezTo>
                  <a:pt x="139959" y="96540"/>
                  <a:pt x="130054" y="91104"/>
                  <a:pt x="121298" y="84099"/>
                </a:cubicBezTo>
                <a:cubicBezTo>
                  <a:pt x="84704" y="54825"/>
                  <a:pt x="123254" y="72311"/>
                  <a:pt x="74645" y="56107"/>
                </a:cubicBezTo>
                <a:cubicBezTo>
                  <a:pt x="59094" y="59217"/>
                  <a:pt x="41187" y="56641"/>
                  <a:pt x="27991" y="65438"/>
                </a:cubicBezTo>
                <a:cubicBezTo>
                  <a:pt x="3433" y="81810"/>
                  <a:pt x="26525" y="110625"/>
                  <a:pt x="37322" y="121422"/>
                </a:cubicBezTo>
                <a:cubicBezTo>
                  <a:pt x="45251" y="129351"/>
                  <a:pt x="56699" y="132904"/>
                  <a:pt x="65314" y="140083"/>
                </a:cubicBezTo>
                <a:cubicBezTo>
                  <a:pt x="111909" y="178912"/>
                  <a:pt x="72105" y="161009"/>
                  <a:pt x="121298" y="177405"/>
                </a:cubicBezTo>
                <a:cubicBezTo>
                  <a:pt x="130628" y="183626"/>
                  <a:pt x="139042" y="191513"/>
                  <a:pt x="149289" y="196067"/>
                </a:cubicBezTo>
                <a:cubicBezTo>
                  <a:pt x="167264" y="204056"/>
                  <a:pt x="205273" y="214728"/>
                  <a:pt x="205273" y="214728"/>
                </a:cubicBezTo>
                <a:cubicBezTo>
                  <a:pt x="220824" y="211618"/>
                  <a:pt x="238157" y="213265"/>
                  <a:pt x="251926" y="205397"/>
                </a:cubicBezTo>
                <a:cubicBezTo>
                  <a:pt x="277301" y="190896"/>
                  <a:pt x="273029" y="169034"/>
                  <a:pt x="261257" y="149414"/>
                </a:cubicBezTo>
                <a:cubicBezTo>
                  <a:pt x="256731" y="141870"/>
                  <a:pt x="248091" y="137621"/>
                  <a:pt x="242596" y="130752"/>
                </a:cubicBezTo>
                <a:cubicBezTo>
                  <a:pt x="235591" y="121995"/>
                  <a:pt x="232691" y="109765"/>
                  <a:pt x="223934" y="102760"/>
                </a:cubicBezTo>
                <a:cubicBezTo>
                  <a:pt x="216254" y="96616"/>
                  <a:pt x="205273" y="96540"/>
                  <a:pt x="195943" y="93430"/>
                </a:cubicBezTo>
                <a:cubicBezTo>
                  <a:pt x="177282" y="80989"/>
                  <a:pt x="127518" y="37446"/>
                  <a:pt x="139959" y="56107"/>
                </a:cubicBezTo>
                <a:cubicBezTo>
                  <a:pt x="146179" y="65438"/>
                  <a:pt x="151441" y="75484"/>
                  <a:pt x="158620" y="84099"/>
                </a:cubicBezTo>
                <a:cubicBezTo>
                  <a:pt x="171546" y="99610"/>
                  <a:pt x="195175" y="122117"/>
                  <a:pt x="214604" y="130752"/>
                </a:cubicBezTo>
                <a:cubicBezTo>
                  <a:pt x="232579" y="138741"/>
                  <a:pt x="270587" y="149414"/>
                  <a:pt x="270587" y="149414"/>
                </a:cubicBezTo>
                <a:cubicBezTo>
                  <a:pt x="282535" y="113572"/>
                  <a:pt x="291009" y="102058"/>
                  <a:pt x="270587" y="56107"/>
                </a:cubicBezTo>
                <a:cubicBezTo>
                  <a:pt x="264295" y="41950"/>
                  <a:pt x="227025" y="32256"/>
                  <a:pt x="214604" y="28116"/>
                </a:cubicBezTo>
                <a:cubicBezTo>
                  <a:pt x="195093" y="8604"/>
                  <a:pt x="177679" y="-18935"/>
                  <a:pt x="139959" y="18785"/>
                </a:cubicBezTo>
                <a:cubicBezTo>
                  <a:pt x="132030" y="26714"/>
                  <a:pt x="151441" y="38162"/>
                  <a:pt x="158620" y="46777"/>
                </a:cubicBezTo>
                <a:cubicBezTo>
                  <a:pt x="181071" y="73718"/>
                  <a:pt x="187080" y="75081"/>
                  <a:pt x="214604" y="93430"/>
                </a:cubicBezTo>
                <a:cubicBezTo>
                  <a:pt x="220824" y="102761"/>
                  <a:pt x="223756" y="115479"/>
                  <a:pt x="233265" y="121422"/>
                </a:cubicBezTo>
                <a:cubicBezTo>
                  <a:pt x="249946" y="131847"/>
                  <a:pt x="289249" y="140083"/>
                  <a:pt x="289249" y="140083"/>
                </a:cubicBezTo>
                <a:cubicBezTo>
                  <a:pt x="298579" y="136973"/>
                  <a:pt x="314130" y="140082"/>
                  <a:pt x="317240" y="130752"/>
                </a:cubicBezTo>
                <a:cubicBezTo>
                  <a:pt x="322255" y="115707"/>
                  <a:pt x="311756" y="99484"/>
                  <a:pt x="307910" y="84099"/>
                </a:cubicBezTo>
                <a:cubicBezTo>
                  <a:pt x="305525" y="74557"/>
                  <a:pt x="304480" y="63975"/>
                  <a:pt x="298579" y="56107"/>
                </a:cubicBezTo>
                <a:lnTo>
                  <a:pt x="242596" y="12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2CFEFCC-491B-33DF-E8C1-B8AA4764E18F}"/>
              </a:ext>
            </a:extLst>
          </p:cNvPr>
          <p:cNvSpPr txBox="1"/>
          <p:nvPr/>
        </p:nvSpPr>
        <p:spPr>
          <a:xfrm>
            <a:off x="4990995" y="3041975"/>
            <a:ext cx="2211355" cy="646331"/>
          </a:xfrm>
          <a:prstGeom prst="rect">
            <a:avLst/>
          </a:prstGeom>
          <a:noFill/>
        </p:spPr>
        <p:txBody>
          <a:bodyPr wrap="square" rtlCol="0">
            <a:spAutoFit/>
          </a:bodyPr>
          <a:lstStyle/>
          <a:p>
            <a:r>
              <a:rPr lang="en-US" dirty="0">
                <a:solidFill>
                  <a:schemeClr val="tx2"/>
                </a:solidFill>
              </a:rPr>
              <a:t>Viral</a:t>
            </a:r>
            <a:r>
              <a:rPr lang="en-US" dirty="0"/>
              <a:t> </a:t>
            </a:r>
            <a:r>
              <a:rPr lang="en-US" dirty="0">
                <a:solidFill>
                  <a:schemeClr val="tx2"/>
                </a:solidFill>
              </a:rPr>
              <a:t>protein/antigen</a:t>
            </a:r>
          </a:p>
        </p:txBody>
      </p:sp>
      <p:cxnSp>
        <p:nvCxnSpPr>
          <p:cNvPr id="20" name="Straight Arrow Connector 19">
            <a:extLst>
              <a:ext uri="{FF2B5EF4-FFF2-40B4-BE49-F238E27FC236}">
                <a16:creationId xmlns:a16="http://schemas.microsoft.com/office/drawing/2014/main" id="{B9057C22-C8B6-734A-51D7-2009129C3DA4}"/>
              </a:ext>
            </a:extLst>
          </p:cNvPr>
          <p:cNvCxnSpPr>
            <a:cxnSpLocks/>
          </p:cNvCxnSpPr>
          <p:nvPr/>
        </p:nvCxnSpPr>
        <p:spPr>
          <a:xfrm flipV="1">
            <a:off x="7235362" y="3223119"/>
            <a:ext cx="1331695" cy="208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14064AE-6978-4C45-2957-7846BF7F7846}"/>
              </a:ext>
            </a:extLst>
          </p:cNvPr>
          <p:cNvCxnSpPr>
            <a:cxnSpLocks/>
          </p:cNvCxnSpPr>
          <p:nvPr/>
        </p:nvCxnSpPr>
        <p:spPr>
          <a:xfrm>
            <a:off x="5735203" y="3605723"/>
            <a:ext cx="1658312" cy="102070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67FB330E-452F-F758-FCF6-3710808C128B}"/>
              </a:ext>
            </a:extLst>
          </p:cNvPr>
          <p:cNvCxnSpPr>
            <a:cxnSpLocks/>
          </p:cNvCxnSpPr>
          <p:nvPr/>
        </p:nvCxnSpPr>
        <p:spPr>
          <a:xfrm>
            <a:off x="6564359" y="3498868"/>
            <a:ext cx="1558408" cy="98024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Freeform: Shape 24">
            <a:extLst>
              <a:ext uri="{FF2B5EF4-FFF2-40B4-BE49-F238E27FC236}">
                <a16:creationId xmlns:a16="http://schemas.microsoft.com/office/drawing/2014/main" id="{A2506FE7-6ED5-522E-69B2-19772AD91822}"/>
              </a:ext>
            </a:extLst>
          </p:cNvPr>
          <p:cNvSpPr/>
          <p:nvPr/>
        </p:nvSpPr>
        <p:spPr>
          <a:xfrm>
            <a:off x="8726342" y="3076008"/>
            <a:ext cx="318570" cy="280042"/>
          </a:xfrm>
          <a:custGeom>
            <a:avLst/>
            <a:gdLst>
              <a:gd name="connsiteX0" fmla="*/ 0 w 318570"/>
              <a:gd name="connsiteY0" fmla="*/ 205397 h 280042"/>
              <a:gd name="connsiteX1" fmla="*/ 46653 w 318570"/>
              <a:gd name="connsiteY1" fmla="*/ 214728 h 280042"/>
              <a:gd name="connsiteX2" fmla="*/ 102636 w 318570"/>
              <a:gd name="connsiteY2" fmla="*/ 252050 h 280042"/>
              <a:gd name="connsiteX3" fmla="*/ 158620 w 318570"/>
              <a:gd name="connsiteY3" fmla="*/ 270712 h 280042"/>
              <a:gd name="connsiteX4" fmla="*/ 186612 w 318570"/>
              <a:gd name="connsiteY4" fmla="*/ 280042 h 280042"/>
              <a:gd name="connsiteX5" fmla="*/ 223934 w 318570"/>
              <a:gd name="connsiteY5" fmla="*/ 224058 h 280042"/>
              <a:gd name="connsiteX6" fmla="*/ 149289 w 318570"/>
              <a:gd name="connsiteY6" fmla="*/ 158744 h 280042"/>
              <a:gd name="connsiteX7" fmla="*/ 139959 w 318570"/>
              <a:gd name="connsiteY7" fmla="*/ 186736 h 280042"/>
              <a:gd name="connsiteX8" fmla="*/ 186612 w 318570"/>
              <a:gd name="connsiteY8" fmla="*/ 233389 h 280042"/>
              <a:gd name="connsiteX9" fmla="*/ 279918 w 318570"/>
              <a:gd name="connsiteY9" fmla="*/ 224058 h 280042"/>
              <a:gd name="connsiteX10" fmla="*/ 261257 w 318570"/>
              <a:gd name="connsiteY10" fmla="*/ 196067 h 280042"/>
              <a:gd name="connsiteX11" fmla="*/ 233265 w 318570"/>
              <a:gd name="connsiteY11" fmla="*/ 177405 h 280042"/>
              <a:gd name="connsiteX12" fmla="*/ 149289 w 318570"/>
              <a:gd name="connsiteY12" fmla="*/ 112091 h 280042"/>
              <a:gd name="connsiteX13" fmla="*/ 93306 w 318570"/>
              <a:gd name="connsiteY13" fmla="*/ 93430 h 280042"/>
              <a:gd name="connsiteX14" fmla="*/ 83975 w 318570"/>
              <a:gd name="connsiteY14" fmla="*/ 121422 h 280042"/>
              <a:gd name="connsiteX15" fmla="*/ 149289 w 318570"/>
              <a:gd name="connsiteY15" fmla="*/ 186736 h 280042"/>
              <a:gd name="connsiteX16" fmla="*/ 205273 w 318570"/>
              <a:gd name="connsiteY16" fmla="*/ 205397 h 280042"/>
              <a:gd name="connsiteX17" fmla="*/ 233265 w 318570"/>
              <a:gd name="connsiteY17" fmla="*/ 224058 h 280042"/>
              <a:gd name="connsiteX18" fmla="*/ 242596 w 318570"/>
              <a:gd name="connsiteY18" fmla="*/ 196067 h 280042"/>
              <a:gd name="connsiteX19" fmla="*/ 195943 w 318570"/>
              <a:gd name="connsiteY19" fmla="*/ 149414 h 280042"/>
              <a:gd name="connsiteX20" fmla="*/ 149289 w 318570"/>
              <a:gd name="connsiteY20" fmla="*/ 102760 h 280042"/>
              <a:gd name="connsiteX21" fmla="*/ 121298 w 318570"/>
              <a:gd name="connsiteY21" fmla="*/ 84099 h 280042"/>
              <a:gd name="connsiteX22" fmla="*/ 74645 w 318570"/>
              <a:gd name="connsiteY22" fmla="*/ 56107 h 280042"/>
              <a:gd name="connsiteX23" fmla="*/ 27991 w 318570"/>
              <a:gd name="connsiteY23" fmla="*/ 65438 h 280042"/>
              <a:gd name="connsiteX24" fmla="*/ 37322 w 318570"/>
              <a:gd name="connsiteY24" fmla="*/ 121422 h 280042"/>
              <a:gd name="connsiteX25" fmla="*/ 65314 w 318570"/>
              <a:gd name="connsiteY25" fmla="*/ 140083 h 280042"/>
              <a:gd name="connsiteX26" fmla="*/ 121298 w 318570"/>
              <a:gd name="connsiteY26" fmla="*/ 177405 h 280042"/>
              <a:gd name="connsiteX27" fmla="*/ 149289 w 318570"/>
              <a:gd name="connsiteY27" fmla="*/ 196067 h 280042"/>
              <a:gd name="connsiteX28" fmla="*/ 205273 w 318570"/>
              <a:gd name="connsiteY28" fmla="*/ 214728 h 280042"/>
              <a:gd name="connsiteX29" fmla="*/ 251926 w 318570"/>
              <a:gd name="connsiteY29" fmla="*/ 205397 h 280042"/>
              <a:gd name="connsiteX30" fmla="*/ 261257 w 318570"/>
              <a:gd name="connsiteY30" fmla="*/ 149414 h 280042"/>
              <a:gd name="connsiteX31" fmla="*/ 242596 w 318570"/>
              <a:gd name="connsiteY31" fmla="*/ 130752 h 280042"/>
              <a:gd name="connsiteX32" fmla="*/ 223934 w 318570"/>
              <a:gd name="connsiteY32" fmla="*/ 102760 h 280042"/>
              <a:gd name="connsiteX33" fmla="*/ 195943 w 318570"/>
              <a:gd name="connsiteY33" fmla="*/ 93430 h 280042"/>
              <a:gd name="connsiteX34" fmla="*/ 139959 w 318570"/>
              <a:gd name="connsiteY34" fmla="*/ 56107 h 280042"/>
              <a:gd name="connsiteX35" fmla="*/ 158620 w 318570"/>
              <a:gd name="connsiteY35" fmla="*/ 84099 h 280042"/>
              <a:gd name="connsiteX36" fmla="*/ 214604 w 318570"/>
              <a:gd name="connsiteY36" fmla="*/ 130752 h 280042"/>
              <a:gd name="connsiteX37" fmla="*/ 270587 w 318570"/>
              <a:gd name="connsiteY37" fmla="*/ 149414 h 280042"/>
              <a:gd name="connsiteX38" fmla="*/ 270587 w 318570"/>
              <a:gd name="connsiteY38" fmla="*/ 56107 h 280042"/>
              <a:gd name="connsiteX39" fmla="*/ 214604 w 318570"/>
              <a:gd name="connsiteY39" fmla="*/ 28116 h 280042"/>
              <a:gd name="connsiteX40" fmla="*/ 139959 w 318570"/>
              <a:gd name="connsiteY40" fmla="*/ 18785 h 280042"/>
              <a:gd name="connsiteX41" fmla="*/ 158620 w 318570"/>
              <a:gd name="connsiteY41" fmla="*/ 46777 h 280042"/>
              <a:gd name="connsiteX42" fmla="*/ 214604 w 318570"/>
              <a:gd name="connsiteY42" fmla="*/ 93430 h 280042"/>
              <a:gd name="connsiteX43" fmla="*/ 233265 w 318570"/>
              <a:gd name="connsiteY43" fmla="*/ 121422 h 280042"/>
              <a:gd name="connsiteX44" fmla="*/ 289249 w 318570"/>
              <a:gd name="connsiteY44" fmla="*/ 140083 h 280042"/>
              <a:gd name="connsiteX45" fmla="*/ 317240 w 318570"/>
              <a:gd name="connsiteY45" fmla="*/ 130752 h 280042"/>
              <a:gd name="connsiteX46" fmla="*/ 307910 w 318570"/>
              <a:gd name="connsiteY46" fmla="*/ 84099 h 280042"/>
              <a:gd name="connsiteX47" fmla="*/ 298579 w 318570"/>
              <a:gd name="connsiteY47" fmla="*/ 56107 h 280042"/>
              <a:gd name="connsiteX48" fmla="*/ 242596 w 318570"/>
              <a:gd name="connsiteY48" fmla="*/ 124 h 2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18570" h="280042">
                <a:moveTo>
                  <a:pt x="0" y="205397"/>
                </a:moveTo>
                <a:cubicBezTo>
                  <a:pt x="15551" y="208507"/>
                  <a:pt x="32216" y="208165"/>
                  <a:pt x="46653" y="214728"/>
                </a:cubicBezTo>
                <a:cubicBezTo>
                  <a:pt x="67070" y="224009"/>
                  <a:pt x="81359" y="244958"/>
                  <a:pt x="102636" y="252050"/>
                </a:cubicBezTo>
                <a:lnTo>
                  <a:pt x="158620" y="270712"/>
                </a:lnTo>
                <a:lnTo>
                  <a:pt x="186612" y="280042"/>
                </a:lnTo>
                <a:cubicBezTo>
                  <a:pt x="191364" y="275290"/>
                  <a:pt x="232937" y="242063"/>
                  <a:pt x="223934" y="224058"/>
                </a:cubicBezTo>
                <a:cubicBezTo>
                  <a:pt x="210288" y="196766"/>
                  <a:pt x="174706" y="175689"/>
                  <a:pt x="149289" y="158744"/>
                </a:cubicBezTo>
                <a:cubicBezTo>
                  <a:pt x="146179" y="168075"/>
                  <a:pt x="138342" y="177035"/>
                  <a:pt x="139959" y="186736"/>
                </a:cubicBezTo>
                <a:cubicBezTo>
                  <a:pt x="143847" y="210063"/>
                  <a:pt x="170283" y="222503"/>
                  <a:pt x="186612" y="233389"/>
                </a:cubicBezTo>
                <a:cubicBezTo>
                  <a:pt x="217714" y="230279"/>
                  <a:pt x="251961" y="238036"/>
                  <a:pt x="279918" y="224058"/>
                </a:cubicBezTo>
                <a:cubicBezTo>
                  <a:pt x="289948" y="219043"/>
                  <a:pt x="269186" y="203996"/>
                  <a:pt x="261257" y="196067"/>
                </a:cubicBezTo>
                <a:cubicBezTo>
                  <a:pt x="253327" y="188137"/>
                  <a:pt x="241880" y="184584"/>
                  <a:pt x="233265" y="177405"/>
                </a:cubicBezTo>
                <a:cubicBezTo>
                  <a:pt x="201064" y="150571"/>
                  <a:pt x="196449" y="127811"/>
                  <a:pt x="149289" y="112091"/>
                </a:cubicBezTo>
                <a:lnTo>
                  <a:pt x="93306" y="93430"/>
                </a:lnTo>
                <a:cubicBezTo>
                  <a:pt x="90196" y="102761"/>
                  <a:pt x="83975" y="111587"/>
                  <a:pt x="83975" y="121422"/>
                </a:cubicBezTo>
                <a:cubicBezTo>
                  <a:pt x="83975" y="155836"/>
                  <a:pt x="122573" y="177831"/>
                  <a:pt x="149289" y="186736"/>
                </a:cubicBezTo>
                <a:lnTo>
                  <a:pt x="205273" y="205397"/>
                </a:lnTo>
                <a:cubicBezTo>
                  <a:pt x="214604" y="211617"/>
                  <a:pt x="222386" y="226778"/>
                  <a:pt x="233265" y="224058"/>
                </a:cubicBezTo>
                <a:cubicBezTo>
                  <a:pt x="242806" y="221673"/>
                  <a:pt x="246994" y="204864"/>
                  <a:pt x="242596" y="196067"/>
                </a:cubicBezTo>
                <a:cubicBezTo>
                  <a:pt x="232761" y="176396"/>
                  <a:pt x="211494" y="164965"/>
                  <a:pt x="195943" y="149414"/>
                </a:cubicBezTo>
                <a:lnTo>
                  <a:pt x="149289" y="102760"/>
                </a:lnTo>
                <a:cubicBezTo>
                  <a:pt x="139959" y="96540"/>
                  <a:pt x="130054" y="91104"/>
                  <a:pt x="121298" y="84099"/>
                </a:cubicBezTo>
                <a:cubicBezTo>
                  <a:pt x="84704" y="54825"/>
                  <a:pt x="123254" y="72311"/>
                  <a:pt x="74645" y="56107"/>
                </a:cubicBezTo>
                <a:cubicBezTo>
                  <a:pt x="59094" y="59217"/>
                  <a:pt x="41187" y="56641"/>
                  <a:pt x="27991" y="65438"/>
                </a:cubicBezTo>
                <a:cubicBezTo>
                  <a:pt x="3433" y="81810"/>
                  <a:pt x="26525" y="110625"/>
                  <a:pt x="37322" y="121422"/>
                </a:cubicBezTo>
                <a:cubicBezTo>
                  <a:pt x="45251" y="129351"/>
                  <a:pt x="56699" y="132904"/>
                  <a:pt x="65314" y="140083"/>
                </a:cubicBezTo>
                <a:cubicBezTo>
                  <a:pt x="111909" y="178912"/>
                  <a:pt x="72105" y="161009"/>
                  <a:pt x="121298" y="177405"/>
                </a:cubicBezTo>
                <a:cubicBezTo>
                  <a:pt x="130628" y="183626"/>
                  <a:pt x="139042" y="191513"/>
                  <a:pt x="149289" y="196067"/>
                </a:cubicBezTo>
                <a:cubicBezTo>
                  <a:pt x="167264" y="204056"/>
                  <a:pt x="205273" y="214728"/>
                  <a:pt x="205273" y="214728"/>
                </a:cubicBezTo>
                <a:cubicBezTo>
                  <a:pt x="220824" y="211618"/>
                  <a:pt x="238157" y="213265"/>
                  <a:pt x="251926" y="205397"/>
                </a:cubicBezTo>
                <a:cubicBezTo>
                  <a:pt x="277301" y="190896"/>
                  <a:pt x="273029" y="169034"/>
                  <a:pt x="261257" y="149414"/>
                </a:cubicBezTo>
                <a:cubicBezTo>
                  <a:pt x="256731" y="141870"/>
                  <a:pt x="248091" y="137621"/>
                  <a:pt x="242596" y="130752"/>
                </a:cubicBezTo>
                <a:cubicBezTo>
                  <a:pt x="235591" y="121995"/>
                  <a:pt x="232691" y="109765"/>
                  <a:pt x="223934" y="102760"/>
                </a:cubicBezTo>
                <a:cubicBezTo>
                  <a:pt x="216254" y="96616"/>
                  <a:pt x="205273" y="96540"/>
                  <a:pt x="195943" y="93430"/>
                </a:cubicBezTo>
                <a:cubicBezTo>
                  <a:pt x="177282" y="80989"/>
                  <a:pt x="127518" y="37446"/>
                  <a:pt x="139959" y="56107"/>
                </a:cubicBezTo>
                <a:cubicBezTo>
                  <a:pt x="146179" y="65438"/>
                  <a:pt x="151441" y="75484"/>
                  <a:pt x="158620" y="84099"/>
                </a:cubicBezTo>
                <a:cubicBezTo>
                  <a:pt x="171546" y="99610"/>
                  <a:pt x="195175" y="122117"/>
                  <a:pt x="214604" y="130752"/>
                </a:cubicBezTo>
                <a:cubicBezTo>
                  <a:pt x="232579" y="138741"/>
                  <a:pt x="270587" y="149414"/>
                  <a:pt x="270587" y="149414"/>
                </a:cubicBezTo>
                <a:cubicBezTo>
                  <a:pt x="282535" y="113572"/>
                  <a:pt x="291009" y="102058"/>
                  <a:pt x="270587" y="56107"/>
                </a:cubicBezTo>
                <a:cubicBezTo>
                  <a:pt x="264295" y="41950"/>
                  <a:pt x="227025" y="32256"/>
                  <a:pt x="214604" y="28116"/>
                </a:cubicBezTo>
                <a:cubicBezTo>
                  <a:pt x="195093" y="8604"/>
                  <a:pt x="177679" y="-18935"/>
                  <a:pt x="139959" y="18785"/>
                </a:cubicBezTo>
                <a:cubicBezTo>
                  <a:pt x="132030" y="26714"/>
                  <a:pt x="151441" y="38162"/>
                  <a:pt x="158620" y="46777"/>
                </a:cubicBezTo>
                <a:cubicBezTo>
                  <a:pt x="181071" y="73718"/>
                  <a:pt x="187080" y="75081"/>
                  <a:pt x="214604" y="93430"/>
                </a:cubicBezTo>
                <a:cubicBezTo>
                  <a:pt x="220824" y="102761"/>
                  <a:pt x="223756" y="115479"/>
                  <a:pt x="233265" y="121422"/>
                </a:cubicBezTo>
                <a:cubicBezTo>
                  <a:pt x="249946" y="131847"/>
                  <a:pt x="289249" y="140083"/>
                  <a:pt x="289249" y="140083"/>
                </a:cubicBezTo>
                <a:cubicBezTo>
                  <a:pt x="298579" y="136973"/>
                  <a:pt x="314130" y="140082"/>
                  <a:pt x="317240" y="130752"/>
                </a:cubicBezTo>
                <a:cubicBezTo>
                  <a:pt x="322255" y="115707"/>
                  <a:pt x="311756" y="99484"/>
                  <a:pt x="307910" y="84099"/>
                </a:cubicBezTo>
                <a:cubicBezTo>
                  <a:pt x="305525" y="74557"/>
                  <a:pt x="304480" y="63975"/>
                  <a:pt x="298579" y="56107"/>
                </a:cubicBezTo>
                <a:lnTo>
                  <a:pt x="242596" y="124"/>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Arrow Connector 26">
            <a:extLst>
              <a:ext uri="{FF2B5EF4-FFF2-40B4-BE49-F238E27FC236}">
                <a16:creationId xmlns:a16="http://schemas.microsoft.com/office/drawing/2014/main" id="{8C21444E-BFEA-E2B7-44F9-1A59E02EE7FE}"/>
              </a:ext>
            </a:extLst>
          </p:cNvPr>
          <p:cNvCxnSpPr>
            <a:cxnSpLocks/>
          </p:cNvCxnSpPr>
          <p:nvPr/>
        </p:nvCxnSpPr>
        <p:spPr>
          <a:xfrm>
            <a:off x="7377209" y="3524018"/>
            <a:ext cx="1017232" cy="29215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1297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C886E-F3FC-FEA6-ED7D-420BDE59B3C4}"/>
              </a:ext>
            </a:extLst>
          </p:cNvPr>
          <p:cNvSpPr>
            <a:spLocks noGrp="1"/>
          </p:cNvSpPr>
          <p:nvPr>
            <p:ph type="title"/>
          </p:nvPr>
        </p:nvSpPr>
        <p:spPr>
          <a:xfrm>
            <a:off x="913775" y="326572"/>
            <a:ext cx="10364451" cy="905070"/>
          </a:xfrm>
        </p:spPr>
        <p:txBody>
          <a:bodyPr>
            <a:normAutofit fontScale="90000"/>
          </a:bodyPr>
          <a:lstStyle/>
          <a:p>
            <a:r>
              <a:rPr lang="en-US" dirty="0"/>
              <a:t>Concerns with Gene transfer technology </a:t>
            </a:r>
            <a:br>
              <a:rPr lang="en-US" dirty="0"/>
            </a:br>
            <a:r>
              <a:rPr lang="en-US" dirty="0"/>
              <a:t>being used for vaccines</a:t>
            </a:r>
          </a:p>
        </p:txBody>
      </p:sp>
      <p:sp>
        <p:nvSpPr>
          <p:cNvPr id="3" name="Content Placeholder 2">
            <a:extLst>
              <a:ext uri="{FF2B5EF4-FFF2-40B4-BE49-F238E27FC236}">
                <a16:creationId xmlns:a16="http://schemas.microsoft.com/office/drawing/2014/main" id="{7B223556-140A-4E6D-F7BA-0171DC58DE41}"/>
              </a:ext>
            </a:extLst>
          </p:cNvPr>
          <p:cNvSpPr>
            <a:spLocks noGrp="1"/>
          </p:cNvSpPr>
          <p:nvPr>
            <p:ph sz="quarter" idx="13"/>
          </p:nvPr>
        </p:nvSpPr>
        <p:spPr>
          <a:xfrm>
            <a:off x="913149" y="1331168"/>
            <a:ext cx="10363826" cy="5358881"/>
          </a:xfrm>
        </p:spPr>
        <p:txBody>
          <a:bodyPr>
            <a:normAutofit fontScale="92500"/>
          </a:bodyPr>
          <a:lstStyle/>
          <a:p>
            <a:pPr marL="0" indent="0">
              <a:buNone/>
            </a:pPr>
            <a:r>
              <a:rPr lang="en-US" cap="none" dirty="0"/>
              <a:t>Most of the available vaccines for COVID utilize gene-therapy technology. Additional vaccines using the same technology are being developed, so it is critically important that we understand why this technology is NOT safe for use as a vaccine. </a:t>
            </a:r>
          </a:p>
          <a:p>
            <a:pPr marL="0" indent="0">
              <a:buNone/>
            </a:pPr>
            <a:r>
              <a:rPr lang="en-US" b="1" cap="none" dirty="0"/>
              <a:t>The goals of gene-therapy technology are to:</a:t>
            </a:r>
          </a:p>
          <a:p>
            <a:r>
              <a:rPr lang="en-US" b="1" cap="none" dirty="0"/>
              <a:t>Get the target genetic material into as many of the cells of interest as possible</a:t>
            </a:r>
          </a:p>
          <a:p>
            <a:r>
              <a:rPr lang="en-US" b="1" cap="none" dirty="0"/>
              <a:t>Have the mRNA for the gene expressed for as long as possible</a:t>
            </a:r>
          </a:p>
          <a:p>
            <a:r>
              <a:rPr lang="en-US" b="1" cap="none" dirty="0"/>
              <a:t>Have a much of the target protein expressed for as long as possible</a:t>
            </a:r>
          </a:p>
          <a:p>
            <a:pPr marL="0" indent="0">
              <a:buNone/>
            </a:pPr>
            <a:r>
              <a:rPr lang="en-US" cap="none" dirty="0"/>
              <a:t>Conversely, the goal of immunization is to get </a:t>
            </a:r>
            <a:r>
              <a:rPr lang="en-US" b="1" cap="none" dirty="0"/>
              <a:t>just enough </a:t>
            </a:r>
            <a:r>
              <a:rPr lang="en-US" cap="none" dirty="0"/>
              <a:t>pathogenic material into the body as necessary to provoke the immune system to develop antibodies to the foreign material. There is no need for the body to be exposed to, let alone produce large amounts of pathogenic material (antigens). </a:t>
            </a:r>
          </a:p>
          <a:p>
            <a:pPr marL="0" indent="0">
              <a:buNone/>
            </a:pPr>
            <a:r>
              <a:rPr lang="en-US" b="1" cap="none" dirty="0">
                <a:solidFill>
                  <a:srgbClr val="C00000"/>
                </a:solidFill>
              </a:rPr>
              <a:t>The most important thing to consider when using gene-therapy as a vaccine, is that cells are being instructed to produce a foreign, viral protein rather than a human protein. Thus, it should be expected that the immune system will target this foreign protein and the cells that produce it for destruction. </a:t>
            </a:r>
          </a:p>
        </p:txBody>
      </p:sp>
    </p:spTree>
    <p:extLst>
      <p:ext uri="{BB962C8B-B14F-4D97-AF65-F5344CB8AC3E}">
        <p14:creationId xmlns:p14="http://schemas.microsoft.com/office/powerpoint/2010/main" val="3978983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D81F19E-B8D7-42EE-9716-284419A785CC}"/>
              </a:ext>
            </a:extLst>
          </p:cNvPr>
          <p:cNvSpPr>
            <a:spLocks noGrp="1"/>
          </p:cNvSpPr>
          <p:nvPr>
            <p:ph sz="quarter" idx="13"/>
          </p:nvPr>
        </p:nvSpPr>
        <p:spPr>
          <a:xfrm>
            <a:off x="568541" y="200608"/>
            <a:ext cx="11278226" cy="6456783"/>
          </a:xfrm>
        </p:spPr>
        <p:txBody>
          <a:bodyPr>
            <a:normAutofit/>
          </a:bodyPr>
          <a:lstStyle/>
          <a:p>
            <a:pPr marL="0" indent="0">
              <a:buNone/>
            </a:pPr>
            <a:r>
              <a:rPr lang="en-US" sz="2800" cap="none" dirty="0"/>
              <a:t>Understanding the Pfizer/Moderna Vaccines</a:t>
            </a:r>
          </a:p>
          <a:p>
            <a:r>
              <a:rPr lang="en-US" cap="none" dirty="0"/>
              <a:t>Fat-like vesicles delivers synthetic mRNA encoding the viral Spike protein into cells, where they make, display and secrete the viral protein.</a:t>
            </a:r>
          </a:p>
          <a:p>
            <a:r>
              <a:rPr lang="en-US" cap="none" dirty="0"/>
              <a:t>This product is produced using a cell-free system.</a:t>
            </a:r>
          </a:p>
          <a:p>
            <a:r>
              <a:rPr lang="en-US" cap="none" dirty="0"/>
              <a:t>This is essentially a pseudo-virus that does not have replication capability.</a:t>
            </a:r>
          </a:p>
          <a:p>
            <a:pPr marL="0" indent="0">
              <a:buNone/>
            </a:pPr>
            <a:r>
              <a:rPr lang="en-US" sz="2800" cap="none" dirty="0"/>
              <a:t>Concerns with the Lipid Nanoparticles (vesicles)</a:t>
            </a:r>
          </a:p>
          <a:p>
            <a:r>
              <a:rPr lang="en-US" cap="none" dirty="0"/>
              <a:t>The synthetic nano-lipid vesicles are extremely inflammatory. [1-4]</a:t>
            </a:r>
          </a:p>
          <a:p>
            <a:r>
              <a:rPr lang="en-US" cap="none" dirty="0"/>
              <a:t>The nano-lipid vesicles are oily and accumulates in fatty areas such as the ovaries, adrenals and bone marrow.</a:t>
            </a:r>
          </a:p>
          <a:p>
            <a:r>
              <a:rPr lang="en-US" cap="none" dirty="0"/>
              <a:t>The lipid nano-lipid vesicles disrupt blood-brain barrier integrity. [7]</a:t>
            </a:r>
          </a:p>
          <a:p>
            <a:r>
              <a:rPr lang="en-US" cap="none" dirty="0"/>
              <a:t>The nano-lipid vesicles may mimic phosphatidylserine action and stimulate aberrant cell fusion. [9]</a:t>
            </a:r>
          </a:p>
          <a:p>
            <a:r>
              <a:rPr lang="en-US" cap="none" dirty="0"/>
              <a:t>The nano-lipid vesicles cause the unintentional activation of signaling pathways involved in inflammation and other functions. [3]</a:t>
            </a:r>
          </a:p>
          <a:p>
            <a:endParaRPr lang="en-US" cap="none" dirty="0"/>
          </a:p>
          <a:p>
            <a:endParaRPr lang="en-US" cap="none" dirty="0"/>
          </a:p>
          <a:p>
            <a:endParaRPr lang="en-US" cap="none" dirty="0"/>
          </a:p>
        </p:txBody>
      </p:sp>
    </p:spTree>
    <p:extLst>
      <p:ext uri="{BB962C8B-B14F-4D97-AF65-F5344CB8AC3E}">
        <p14:creationId xmlns:p14="http://schemas.microsoft.com/office/powerpoint/2010/main" val="3650793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8CC674-F149-DB70-834F-358BBC5C5C76}"/>
              </a:ext>
            </a:extLst>
          </p:cNvPr>
          <p:cNvSpPr>
            <a:spLocks noGrp="1"/>
          </p:cNvSpPr>
          <p:nvPr>
            <p:ph sz="quarter" idx="13"/>
          </p:nvPr>
        </p:nvSpPr>
        <p:spPr>
          <a:xfrm>
            <a:off x="913774" y="429208"/>
            <a:ext cx="10889450" cy="5361991"/>
          </a:xfrm>
        </p:spPr>
        <p:txBody>
          <a:bodyPr/>
          <a:lstStyle/>
          <a:p>
            <a:pPr marL="0" indent="0">
              <a:buNone/>
            </a:pPr>
            <a:r>
              <a:rPr lang="en-US" sz="2800" cap="none" dirty="0"/>
              <a:t>Concerns with the Synthetic mRNA</a:t>
            </a:r>
          </a:p>
          <a:p>
            <a:r>
              <a:rPr lang="en-US" cap="none" dirty="0"/>
              <a:t>The synthetically stabilized mRNA is more efficient than normal mRNA at producing protein. [13]</a:t>
            </a:r>
          </a:p>
          <a:p>
            <a:r>
              <a:rPr lang="en-US" cap="none" dirty="0"/>
              <a:t> The synthetically stabilized mRNA continues to produce a foreign, viral protein (spike) indefinitely.</a:t>
            </a:r>
          </a:p>
          <a:p>
            <a:r>
              <a:rPr lang="en-US" cap="none" dirty="0"/>
              <a:t>The synthetically stabilized mRNA changes the ability of the immune system to react to pathogens by downregulating the function of Toll-like receptors. [14]</a:t>
            </a:r>
          </a:p>
          <a:p>
            <a:endParaRPr lang="en-US" cap="none" dirty="0"/>
          </a:p>
        </p:txBody>
      </p:sp>
    </p:spTree>
    <p:extLst>
      <p:ext uri="{BB962C8B-B14F-4D97-AF65-F5344CB8AC3E}">
        <p14:creationId xmlns:p14="http://schemas.microsoft.com/office/powerpoint/2010/main" val="1339412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04B10859-1050-30DE-9654-C2B7A58BE20D}"/>
              </a:ext>
            </a:extLst>
          </p:cNvPr>
          <p:cNvPicPr>
            <a:picLocks noGrp="1" noChangeAspect="1"/>
          </p:cNvPicPr>
          <p:nvPr>
            <p:ph sz="quarter" idx="13"/>
          </p:nvPr>
        </p:nvPicPr>
        <p:blipFill rotWithShape="1">
          <a:blip r:embed="rId2"/>
          <a:srcRect l="24309" t="36608" r="25615" b="9133"/>
          <a:stretch/>
        </p:blipFill>
        <p:spPr>
          <a:xfrm>
            <a:off x="5944453" y="1525093"/>
            <a:ext cx="6247547" cy="3807811"/>
          </a:xfrm>
        </p:spPr>
      </p:pic>
      <p:cxnSp>
        <p:nvCxnSpPr>
          <p:cNvPr id="10" name="Straight Arrow Connector 9">
            <a:extLst>
              <a:ext uri="{FF2B5EF4-FFF2-40B4-BE49-F238E27FC236}">
                <a16:creationId xmlns:a16="http://schemas.microsoft.com/office/drawing/2014/main" id="{B2B2CC8B-206A-163B-9527-EE76AEF6BF21}"/>
              </a:ext>
            </a:extLst>
          </p:cNvPr>
          <p:cNvCxnSpPr/>
          <p:nvPr/>
        </p:nvCxnSpPr>
        <p:spPr>
          <a:xfrm>
            <a:off x="727788" y="2481943"/>
            <a:ext cx="625151"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C05C43C-E970-300D-C4ED-82E09B274B90}"/>
              </a:ext>
            </a:extLst>
          </p:cNvPr>
          <p:cNvCxnSpPr/>
          <p:nvPr/>
        </p:nvCxnSpPr>
        <p:spPr>
          <a:xfrm>
            <a:off x="727788" y="3632719"/>
            <a:ext cx="625151"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8B7F8115-690C-5A8A-0E39-47E2F314F779}"/>
              </a:ext>
            </a:extLst>
          </p:cNvPr>
          <p:cNvCxnSpPr/>
          <p:nvPr/>
        </p:nvCxnSpPr>
        <p:spPr>
          <a:xfrm flipH="1">
            <a:off x="4460032" y="2481943"/>
            <a:ext cx="522515" cy="0"/>
          </a:xfrm>
          <a:prstGeom prst="straightConnector1">
            <a:avLst/>
          </a:prstGeom>
          <a:ln w="76200">
            <a:solidFill>
              <a:srgbClr val="A6854A"/>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3F86392-C3E0-16F4-3D77-28E695028869}"/>
              </a:ext>
            </a:extLst>
          </p:cNvPr>
          <p:cNvCxnSpPr/>
          <p:nvPr/>
        </p:nvCxnSpPr>
        <p:spPr>
          <a:xfrm flipH="1">
            <a:off x="4463141" y="3632719"/>
            <a:ext cx="522515" cy="0"/>
          </a:xfrm>
          <a:prstGeom prst="straightConnector1">
            <a:avLst/>
          </a:prstGeom>
          <a:ln w="76200">
            <a:solidFill>
              <a:srgbClr val="A6854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8E04832-8704-F395-E880-B66371FDEB5D}"/>
              </a:ext>
            </a:extLst>
          </p:cNvPr>
          <p:cNvCxnSpPr/>
          <p:nvPr/>
        </p:nvCxnSpPr>
        <p:spPr>
          <a:xfrm flipH="1">
            <a:off x="4568889" y="4802155"/>
            <a:ext cx="522515" cy="0"/>
          </a:xfrm>
          <a:prstGeom prst="straightConnector1">
            <a:avLst/>
          </a:prstGeom>
          <a:ln w="76200">
            <a:solidFill>
              <a:srgbClr val="A6854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29E4341-0A0A-76A9-6434-0A51F352DDFE}"/>
              </a:ext>
            </a:extLst>
          </p:cNvPr>
          <p:cNvCxnSpPr/>
          <p:nvPr/>
        </p:nvCxnSpPr>
        <p:spPr>
          <a:xfrm flipH="1">
            <a:off x="4612431" y="5800528"/>
            <a:ext cx="522515" cy="0"/>
          </a:xfrm>
          <a:prstGeom prst="straightConnector1">
            <a:avLst/>
          </a:prstGeom>
          <a:ln w="76200">
            <a:solidFill>
              <a:srgbClr val="A6854A"/>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9DBB111-DE32-57A3-035D-A02F9A022F00}"/>
              </a:ext>
            </a:extLst>
          </p:cNvPr>
          <p:cNvSpPr txBox="1"/>
          <p:nvPr/>
        </p:nvSpPr>
        <p:spPr>
          <a:xfrm>
            <a:off x="-25181" y="2297277"/>
            <a:ext cx="821094" cy="369332"/>
          </a:xfrm>
          <a:prstGeom prst="rect">
            <a:avLst/>
          </a:prstGeom>
          <a:noFill/>
        </p:spPr>
        <p:txBody>
          <a:bodyPr wrap="square" rtlCol="0">
            <a:spAutoFit/>
          </a:bodyPr>
          <a:lstStyle/>
          <a:p>
            <a:r>
              <a:rPr lang="en-US" b="1" dirty="0">
                <a:solidFill>
                  <a:srgbClr val="FF0000"/>
                </a:solidFill>
              </a:rPr>
              <a:t>mRNA</a:t>
            </a:r>
          </a:p>
        </p:txBody>
      </p:sp>
      <p:sp>
        <p:nvSpPr>
          <p:cNvPr id="19" name="TextBox 18">
            <a:extLst>
              <a:ext uri="{FF2B5EF4-FFF2-40B4-BE49-F238E27FC236}">
                <a16:creationId xmlns:a16="http://schemas.microsoft.com/office/drawing/2014/main" id="{26E7AB4E-3CE7-1EB4-586E-623F79684679}"/>
              </a:ext>
            </a:extLst>
          </p:cNvPr>
          <p:cNvSpPr txBox="1"/>
          <p:nvPr/>
        </p:nvSpPr>
        <p:spPr>
          <a:xfrm>
            <a:off x="-34359" y="3448053"/>
            <a:ext cx="821094" cy="369332"/>
          </a:xfrm>
          <a:prstGeom prst="rect">
            <a:avLst/>
          </a:prstGeom>
          <a:noFill/>
        </p:spPr>
        <p:txBody>
          <a:bodyPr wrap="square" rtlCol="0">
            <a:spAutoFit/>
          </a:bodyPr>
          <a:lstStyle/>
          <a:p>
            <a:r>
              <a:rPr lang="en-US" b="1" dirty="0">
                <a:solidFill>
                  <a:srgbClr val="FF0000"/>
                </a:solidFill>
              </a:rPr>
              <a:t>mRNA</a:t>
            </a:r>
          </a:p>
        </p:txBody>
      </p:sp>
      <p:sp>
        <p:nvSpPr>
          <p:cNvPr id="20" name="TextBox 19">
            <a:extLst>
              <a:ext uri="{FF2B5EF4-FFF2-40B4-BE49-F238E27FC236}">
                <a16:creationId xmlns:a16="http://schemas.microsoft.com/office/drawing/2014/main" id="{5694B1E8-DCC1-61C5-765A-32AFCC44BFCF}"/>
              </a:ext>
            </a:extLst>
          </p:cNvPr>
          <p:cNvSpPr txBox="1"/>
          <p:nvPr/>
        </p:nvSpPr>
        <p:spPr>
          <a:xfrm>
            <a:off x="4873689" y="2158777"/>
            <a:ext cx="892629" cy="646331"/>
          </a:xfrm>
          <a:prstGeom prst="rect">
            <a:avLst/>
          </a:prstGeom>
          <a:noFill/>
        </p:spPr>
        <p:txBody>
          <a:bodyPr wrap="square" rtlCol="0">
            <a:spAutoFit/>
          </a:bodyPr>
          <a:lstStyle/>
          <a:p>
            <a:pPr algn="ctr"/>
            <a:r>
              <a:rPr lang="en-US" b="1" dirty="0"/>
              <a:t>Spike</a:t>
            </a:r>
          </a:p>
          <a:p>
            <a:pPr algn="ctr"/>
            <a:r>
              <a:rPr lang="en-US" b="1" dirty="0"/>
              <a:t>protein</a:t>
            </a:r>
          </a:p>
        </p:txBody>
      </p:sp>
      <p:sp>
        <p:nvSpPr>
          <p:cNvPr id="21" name="TextBox 20">
            <a:extLst>
              <a:ext uri="{FF2B5EF4-FFF2-40B4-BE49-F238E27FC236}">
                <a16:creationId xmlns:a16="http://schemas.microsoft.com/office/drawing/2014/main" id="{1D2D2A3A-B5E8-0417-D0F8-8CA144521946}"/>
              </a:ext>
            </a:extLst>
          </p:cNvPr>
          <p:cNvSpPr txBox="1"/>
          <p:nvPr/>
        </p:nvSpPr>
        <p:spPr>
          <a:xfrm>
            <a:off x="4873689" y="3314905"/>
            <a:ext cx="892629" cy="646331"/>
          </a:xfrm>
          <a:prstGeom prst="rect">
            <a:avLst/>
          </a:prstGeom>
          <a:noFill/>
        </p:spPr>
        <p:txBody>
          <a:bodyPr wrap="square" rtlCol="0">
            <a:spAutoFit/>
          </a:bodyPr>
          <a:lstStyle/>
          <a:p>
            <a:pPr algn="ctr"/>
            <a:r>
              <a:rPr lang="en-US" b="1" dirty="0"/>
              <a:t>Spike</a:t>
            </a:r>
          </a:p>
          <a:p>
            <a:pPr algn="ctr"/>
            <a:r>
              <a:rPr lang="en-US" b="1" dirty="0"/>
              <a:t>protein</a:t>
            </a:r>
          </a:p>
        </p:txBody>
      </p:sp>
      <p:sp>
        <p:nvSpPr>
          <p:cNvPr id="22" name="TextBox 21">
            <a:extLst>
              <a:ext uri="{FF2B5EF4-FFF2-40B4-BE49-F238E27FC236}">
                <a16:creationId xmlns:a16="http://schemas.microsoft.com/office/drawing/2014/main" id="{8C525221-DF13-1056-1B01-551233180E10}"/>
              </a:ext>
            </a:extLst>
          </p:cNvPr>
          <p:cNvSpPr txBox="1"/>
          <p:nvPr/>
        </p:nvSpPr>
        <p:spPr>
          <a:xfrm>
            <a:off x="4982547" y="5468033"/>
            <a:ext cx="892629" cy="646331"/>
          </a:xfrm>
          <a:prstGeom prst="rect">
            <a:avLst/>
          </a:prstGeom>
          <a:noFill/>
        </p:spPr>
        <p:txBody>
          <a:bodyPr wrap="square" rtlCol="0">
            <a:spAutoFit/>
          </a:bodyPr>
          <a:lstStyle/>
          <a:p>
            <a:pPr algn="ctr"/>
            <a:r>
              <a:rPr lang="en-US" b="1" dirty="0"/>
              <a:t>Spike</a:t>
            </a:r>
          </a:p>
          <a:p>
            <a:pPr algn="ctr"/>
            <a:r>
              <a:rPr lang="en-US" b="1" dirty="0"/>
              <a:t>protein</a:t>
            </a:r>
          </a:p>
        </p:txBody>
      </p:sp>
      <p:sp>
        <p:nvSpPr>
          <p:cNvPr id="23" name="TextBox 22">
            <a:extLst>
              <a:ext uri="{FF2B5EF4-FFF2-40B4-BE49-F238E27FC236}">
                <a16:creationId xmlns:a16="http://schemas.microsoft.com/office/drawing/2014/main" id="{20376B34-C5A4-9F1C-059F-579002E7BB46}"/>
              </a:ext>
            </a:extLst>
          </p:cNvPr>
          <p:cNvSpPr txBox="1"/>
          <p:nvPr/>
        </p:nvSpPr>
        <p:spPr>
          <a:xfrm>
            <a:off x="4873689" y="4493274"/>
            <a:ext cx="892629" cy="646331"/>
          </a:xfrm>
          <a:prstGeom prst="rect">
            <a:avLst/>
          </a:prstGeom>
          <a:noFill/>
        </p:spPr>
        <p:txBody>
          <a:bodyPr wrap="square" rtlCol="0">
            <a:spAutoFit/>
          </a:bodyPr>
          <a:lstStyle/>
          <a:p>
            <a:pPr algn="ctr"/>
            <a:r>
              <a:rPr lang="en-US" b="1" dirty="0"/>
              <a:t>Spike</a:t>
            </a:r>
          </a:p>
          <a:p>
            <a:pPr algn="ctr"/>
            <a:r>
              <a:rPr lang="en-US" b="1" dirty="0"/>
              <a:t>protein</a:t>
            </a:r>
          </a:p>
        </p:txBody>
      </p:sp>
      <p:sp>
        <p:nvSpPr>
          <p:cNvPr id="2" name="TextBox 1">
            <a:extLst>
              <a:ext uri="{FF2B5EF4-FFF2-40B4-BE49-F238E27FC236}">
                <a16:creationId xmlns:a16="http://schemas.microsoft.com/office/drawing/2014/main" id="{4EFA05AE-66D3-FE50-8CAD-992B71E69D30}"/>
              </a:ext>
            </a:extLst>
          </p:cNvPr>
          <p:cNvSpPr txBox="1"/>
          <p:nvPr/>
        </p:nvSpPr>
        <p:spPr>
          <a:xfrm>
            <a:off x="6052458" y="5531506"/>
            <a:ext cx="6139542" cy="830997"/>
          </a:xfrm>
          <a:prstGeom prst="rect">
            <a:avLst/>
          </a:prstGeom>
          <a:noFill/>
        </p:spPr>
        <p:txBody>
          <a:bodyPr wrap="square" rtlCol="0">
            <a:spAutoFit/>
          </a:bodyPr>
          <a:lstStyle/>
          <a:p>
            <a:r>
              <a:rPr lang="en-US" sz="1200" b="0" i="0" dirty="0" err="1">
                <a:solidFill>
                  <a:srgbClr val="212121"/>
                </a:solidFill>
                <a:effectLst/>
                <a:latin typeface="BlinkMacSystemFont"/>
              </a:rPr>
              <a:t>Röltgen</a:t>
            </a:r>
            <a:r>
              <a:rPr lang="en-US" sz="1200" b="0" i="0" dirty="0">
                <a:solidFill>
                  <a:srgbClr val="212121"/>
                </a:solidFill>
                <a:effectLst/>
                <a:latin typeface="BlinkMacSystemFont"/>
              </a:rPr>
              <a:t>, Katharina et al. “Immune imprinting, breadth of variant recognition, and germinal center response in human SARS-CoV-2 infection and vaccination.” </a:t>
            </a:r>
            <a:r>
              <a:rPr lang="en-US" sz="1200" b="0" i="1" dirty="0">
                <a:solidFill>
                  <a:srgbClr val="212121"/>
                </a:solidFill>
                <a:effectLst/>
                <a:latin typeface="BlinkMacSystemFont"/>
              </a:rPr>
              <a:t>Cell</a:t>
            </a:r>
            <a:r>
              <a:rPr lang="en-US" sz="1200" b="0" i="0" dirty="0">
                <a:solidFill>
                  <a:srgbClr val="212121"/>
                </a:solidFill>
                <a:effectLst/>
                <a:latin typeface="BlinkMacSystemFont"/>
              </a:rPr>
              <a:t> vol. 185,6 (2022): 1025-1040.e14. doi:10.1016/j.cell.2022.01.018 </a:t>
            </a:r>
            <a:r>
              <a:rPr lang="en-US" sz="1200" b="0" i="0" dirty="0">
                <a:solidFill>
                  <a:srgbClr val="212121"/>
                </a:solidFill>
                <a:effectLst/>
                <a:latin typeface="BlinkMacSystemFont"/>
                <a:hlinkClick r:id="rId3"/>
              </a:rPr>
              <a:t>https://pubmed.ncbi.nlm.nih.gov/35148837/</a:t>
            </a:r>
            <a:endParaRPr lang="en-US" sz="1200" b="0" i="0" dirty="0">
              <a:solidFill>
                <a:srgbClr val="212121"/>
              </a:solidFill>
              <a:effectLst/>
              <a:latin typeface="BlinkMacSystemFont"/>
            </a:endParaRPr>
          </a:p>
          <a:p>
            <a:endParaRPr lang="en-US" sz="1200" dirty="0"/>
          </a:p>
        </p:txBody>
      </p:sp>
      <p:pic>
        <p:nvPicPr>
          <p:cNvPr id="7" name="Picture 6">
            <a:extLst>
              <a:ext uri="{FF2B5EF4-FFF2-40B4-BE49-F238E27FC236}">
                <a16:creationId xmlns:a16="http://schemas.microsoft.com/office/drawing/2014/main" id="{A374BE92-100A-1C6E-B64E-BC7AAC25B38F}"/>
              </a:ext>
            </a:extLst>
          </p:cNvPr>
          <p:cNvPicPr>
            <a:picLocks noChangeAspect="1"/>
          </p:cNvPicPr>
          <p:nvPr/>
        </p:nvPicPr>
        <p:blipFill rotWithShape="1">
          <a:blip r:embed="rId4"/>
          <a:srcRect l="62678" t="21225" r="17347" b="15555"/>
          <a:stretch/>
        </p:blipFill>
        <p:spPr>
          <a:xfrm>
            <a:off x="1305726" y="711566"/>
            <a:ext cx="3174096" cy="5650940"/>
          </a:xfrm>
          <a:prstGeom prst="rect">
            <a:avLst/>
          </a:prstGeom>
        </p:spPr>
      </p:pic>
    </p:spTree>
    <p:extLst>
      <p:ext uri="{BB962C8B-B14F-4D97-AF65-F5344CB8AC3E}">
        <p14:creationId xmlns:p14="http://schemas.microsoft.com/office/powerpoint/2010/main" val="1586537885"/>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27537E"/>
      </a:dk2>
      <a:lt2>
        <a:srgbClr val="AABED7"/>
      </a:lt2>
      <a:accent1>
        <a:srgbClr val="E34B7A"/>
      </a:accent1>
      <a:accent2>
        <a:srgbClr val="AC339A"/>
      </a:accent2>
      <a:accent3>
        <a:srgbClr val="6953B7"/>
      </a:accent3>
      <a:accent4>
        <a:srgbClr val="1D7EAB"/>
      </a:accent4>
      <a:accent5>
        <a:srgbClr val="43AFD6"/>
      </a:accent5>
      <a:accent6>
        <a:srgbClr val="DE85E1"/>
      </a:accent6>
      <a:hlink>
        <a:srgbClr val="ED87A6"/>
      </a:hlink>
      <a:folHlink>
        <a:srgbClr val="C99EAC"/>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78000"/>
                <a:shade val="100000"/>
                <a:hueMod val="136000"/>
                <a:satMod val="160000"/>
                <a:lumMod val="105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C71B277C-C29A-4BA0-A7BA-43502DF21AB3}"/>
    </a:ext>
  </a:extLst>
</a:theme>
</file>

<file path=docProps/app.xml><?xml version="1.0" encoding="utf-8"?>
<Properties xmlns="http://schemas.openxmlformats.org/officeDocument/2006/extended-properties" xmlns:vt="http://schemas.openxmlformats.org/officeDocument/2006/docPropsVTypes">
  <Template>TM04033925[[fn=Droplet]]</Template>
  <TotalTime>13820</TotalTime>
  <Words>718</Words>
  <Application>Microsoft Office PowerPoint</Application>
  <PresentationFormat>Widescreen</PresentationFormat>
  <Paragraphs>42</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BlinkMacSystemFont</vt:lpstr>
      <vt:lpstr>Tw Cen MT</vt:lpstr>
      <vt:lpstr>Droplet</vt:lpstr>
      <vt:lpstr>How do “Gene-therapy” vaccine differ from traditional vaccines?</vt:lpstr>
      <vt:lpstr>Localized destruction of cells either containing or displaying the viral protein/antigen</vt:lpstr>
      <vt:lpstr>Concerns with Gene transfer technology  being used for vaccines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Coronavirus</dc:title>
  <dc:creator>Christina Parks</dc:creator>
  <cp:lastModifiedBy>John Tribble</cp:lastModifiedBy>
  <cp:revision>237</cp:revision>
  <dcterms:created xsi:type="dcterms:W3CDTF">2020-08-10T15:21:54Z</dcterms:created>
  <dcterms:modified xsi:type="dcterms:W3CDTF">2024-10-12T15:28:56Z</dcterms:modified>
</cp:coreProperties>
</file>