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15"/>
  </p:notesMasterIdLst>
  <p:sldIdLst>
    <p:sldId id="2134804434" r:id="rId3"/>
    <p:sldId id="2134804442" r:id="rId4"/>
    <p:sldId id="2134804456" r:id="rId5"/>
    <p:sldId id="2134804376" r:id="rId6"/>
    <p:sldId id="2134804468" r:id="rId7"/>
    <p:sldId id="2134804450" r:id="rId8"/>
    <p:sldId id="2134804452" r:id="rId9"/>
    <p:sldId id="2134804470" r:id="rId10"/>
    <p:sldId id="2134804471" r:id="rId11"/>
    <p:sldId id="2134804469" r:id="rId12"/>
    <p:sldId id="2134804264" r:id="rId13"/>
    <p:sldId id="2134804374" r:id="rId14"/>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2" autoAdjust="0"/>
    <p:restoredTop sz="96423" autoAdjust="0"/>
  </p:normalViewPr>
  <p:slideViewPr>
    <p:cSldViewPr snapToGrid="0">
      <p:cViewPr varScale="1">
        <p:scale>
          <a:sx n="92" d="100"/>
          <a:sy n="92" d="100"/>
        </p:scale>
        <p:origin x="92"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oleObject" Target="file:///C:\Users\latyp\Dropbox\My%20Stuff\covid\VAERS%20database\Sasha%20Excel%20work\FLU%20data\FLU_INJECT_AllManuf_U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sz="1800" dirty="0"/>
              <a:t>C19</a:t>
            </a:r>
            <a:r>
              <a:rPr lang="en-US" sz="1800" baseline="0" dirty="0"/>
              <a:t> Vaccines </a:t>
            </a:r>
            <a:r>
              <a:rPr lang="en-US" sz="1800" dirty="0">
                <a:highlight>
                  <a:srgbClr val="FFFF00"/>
                </a:highlight>
              </a:rPr>
              <a:t>Serious AE/Lot Number</a:t>
            </a:r>
            <a:r>
              <a:rPr lang="en-US" sz="1800" dirty="0"/>
              <a:t>*, Sorted Alphabetically</a:t>
            </a:r>
          </a:p>
        </c:rich>
      </c:tx>
      <c:layout>
        <c:manualLayout>
          <c:xMode val="edge"/>
          <c:yMode val="edge"/>
          <c:x val="0.20595852043616722"/>
          <c:y val="1.1681275926453951E-2"/>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9.5564817048408385E-2"/>
          <c:y val="8.1720336150942929E-2"/>
          <c:w val="0.88709109322019908"/>
          <c:h val="0.78791018601128882"/>
        </c:manualLayout>
      </c:layout>
      <c:barChart>
        <c:barDir val="col"/>
        <c:grouping val="clustered"/>
        <c:varyColors val="0"/>
        <c:ser>
          <c:idx val="0"/>
          <c:order val="0"/>
          <c:tx>
            <c:strRef>
              <c:f>'C19 Valid lots only'!$C$1</c:f>
              <c:strCache>
                <c:ptCount val="1"/>
                <c:pt idx="0">
                  <c:v>Total SAE</c:v>
                </c:pt>
              </c:strCache>
            </c:strRef>
          </c:tx>
          <c:spPr>
            <a:solidFill>
              <a:schemeClr val="accent1"/>
            </a:solidFill>
            <a:ln>
              <a:noFill/>
            </a:ln>
            <a:effectLst/>
          </c:spPr>
          <c:invertIfNegative val="0"/>
          <c:cat>
            <c:strRef>
              <c:f>'C19 Valid lots only'!$B$2:$B$372</c:f>
              <c:strCache>
                <c:ptCount val="371"/>
                <c:pt idx="0">
                  <c:v>939599</c:v>
                </c:pt>
                <c:pt idx="1">
                  <c:v>939600</c:v>
                </c:pt>
                <c:pt idx="2">
                  <c:v>939676</c:v>
                </c:pt>
                <c:pt idx="3">
                  <c:v>939894</c:v>
                </c:pt>
                <c:pt idx="4">
                  <c:v>939900</c:v>
                </c:pt>
                <c:pt idx="5">
                  <c:v>1802068</c:v>
                </c:pt>
                <c:pt idx="6">
                  <c:v>1802070</c:v>
                </c:pt>
                <c:pt idx="7">
                  <c:v>1802072</c:v>
                </c:pt>
                <c:pt idx="8">
                  <c:v>1805018</c:v>
                </c:pt>
                <c:pt idx="9">
                  <c:v>1805020</c:v>
                </c:pt>
                <c:pt idx="10">
                  <c:v>1805022</c:v>
                </c:pt>
                <c:pt idx="11">
                  <c:v>1805025</c:v>
                </c:pt>
                <c:pt idx="12">
                  <c:v>1805029</c:v>
                </c:pt>
                <c:pt idx="13">
                  <c:v>1805031</c:v>
                </c:pt>
                <c:pt idx="14">
                  <c:v>1808609</c:v>
                </c:pt>
                <c:pt idx="15">
                  <c:v>1808978</c:v>
                </c:pt>
                <c:pt idx="16">
                  <c:v>1808980</c:v>
                </c:pt>
                <c:pt idx="17">
                  <c:v>1808982</c:v>
                </c:pt>
                <c:pt idx="18">
                  <c:v>1808986</c:v>
                </c:pt>
                <c:pt idx="19">
                  <c:v>1816022</c:v>
                </c:pt>
                <c:pt idx="20">
                  <c:v>1816024</c:v>
                </c:pt>
                <c:pt idx="21">
                  <c:v>1816027</c:v>
                </c:pt>
                <c:pt idx="22">
                  <c:v>1820095</c:v>
                </c:pt>
                <c:pt idx="23">
                  <c:v>1820096</c:v>
                </c:pt>
                <c:pt idx="24">
                  <c:v>1821281</c:v>
                </c:pt>
                <c:pt idx="25">
                  <c:v>1821286</c:v>
                </c:pt>
                <c:pt idx="26">
                  <c:v>1821287</c:v>
                </c:pt>
                <c:pt idx="27">
                  <c:v>1821288</c:v>
                </c:pt>
                <c:pt idx="28">
                  <c:v>001A21A</c:v>
                </c:pt>
                <c:pt idx="29">
                  <c:v>001B21A</c:v>
                </c:pt>
                <c:pt idx="30">
                  <c:v>001C21A</c:v>
                </c:pt>
                <c:pt idx="31">
                  <c:v>002A21A</c:v>
                </c:pt>
                <c:pt idx="32">
                  <c:v>002B21A</c:v>
                </c:pt>
                <c:pt idx="33">
                  <c:v>002C21A</c:v>
                </c:pt>
                <c:pt idx="34">
                  <c:v>002F21A</c:v>
                </c:pt>
                <c:pt idx="35">
                  <c:v>003A21A</c:v>
                </c:pt>
                <c:pt idx="36">
                  <c:v>003B21A</c:v>
                </c:pt>
                <c:pt idx="37">
                  <c:v>003C21A</c:v>
                </c:pt>
                <c:pt idx="38">
                  <c:v>003F21A</c:v>
                </c:pt>
                <c:pt idx="39">
                  <c:v>004C21A</c:v>
                </c:pt>
                <c:pt idx="40">
                  <c:v>004D21A</c:v>
                </c:pt>
                <c:pt idx="41">
                  <c:v>004F21A</c:v>
                </c:pt>
                <c:pt idx="42">
                  <c:v>004M20A</c:v>
                </c:pt>
                <c:pt idx="43">
                  <c:v>005C21A</c:v>
                </c:pt>
                <c:pt idx="44">
                  <c:v>006B21A</c:v>
                </c:pt>
                <c:pt idx="45">
                  <c:v>006C21A</c:v>
                </c:pt>
                <c:pt idx="46">
                  <c:v>006D21A</c:v>
                </c:pt>
                <c:pt idx="47">
                  <c:v>006M20A</c:v>
                </c:pt>
                <c:pt idx="48">
                  <c:v>007B21A</c:v>
                </c:pt>
                <c:pt idx="49">
                  <c:v>007C21A</c:v>
                </c:pt>
                <c:pt idx="50">
                  <c:v>007D21A</c:v>
                </c:pt>
                <c:pt idx="51">
                  <c:v>007M20A</c:v>
                </c:pt>
                <c:pt idx="52">
                  <c:v>008B21-2A</c:v>
                </c:pt>
                <c:pt idx="53">
                  <c:v>008B21A</c:v>
                </c:pt>
                <c:pt idx="54">
                  <c:v>008C21A</c:v>
                </c:pt>
                <c:pt idx="55">
                  <c:v>008D21A</c:v>
                </c:pt>
                <c:pt idx="56">
                  <c:v>009C21A</c:v>
                </c:pt>
                <c:pt idx="57">
                  <c:v>009D21A</c:v>
                </c:pt>
                <c:pt idx="58">
                  <c:v>010A21A</c:v>
                </c:pt>
                <c:pt idx="59">
                  <c:v>010M20A</c:v>
                </c:pt>
                <c:pt idx="60">
                  <c:v>011A21A</c:v>
                </c:pt>
                <c:pt idx="61">
                  <c:v>011D21A</c:v>
                </c:pt>
                <c:pt idx="62">
                  <c:v>011F21A</c:v>
                </c:pt>
                <c:pt idx="63">
                  <c:v>011J20A</c:v>
                </c:pt>
                <c:pt idx="64">
                  <c:v>011L20A</c:v>
                </c:pt>
                <c:pt idx="65">
                  <c:v>011M20A</c:v>
                </c:pt>
                <c:pt idx="66">
                  <c:v>012A21A</c:v>
                </c:pt>
                <c:pt idx="67">
                  <c:v>012F21A</c:v>
                </c:pt>
                <c:pt idx="68">
                  <c:v>012L20A</c:v>
                </c:pt>
                <c:pt idx="69">
                  <c:v>012M20A</c:v>
                </c:pt>
                <c:pt idx="70">
                  <c:v>013A21A</c:v>
                </c:pt>
                <c:pt idx="71">
                  <c:v>013F21A</c:v>
                </c:pt>
                <c:pt idx="72">
                  <c:v>013L20A</c:v>
                </c:pt>
                <c:pt idx="73">
                  <c:v>013M20A</c:v>
                </c:pt>
                <c:pt idx="74">
                  <c:v>014C21A</c:v>
                </c:pt>
                <c:pt idx="75">
                  <c:v>014E21A</c:v>
                </c:pt>
                <c:pt idx="76">
                  <c:v>014F21A</c:v>
                </c:pt>
                <c:pt idx="77">
                  <c:v>014M20A</c:v>
                </c:pt>
                <c:pt idx="78">
                  <c:v>015M20A</c:v>
                </c:pt>
                <c:pt idx="79">
                  <c:v>016B21A</c:v>
                </c:pt>
                <c:pt idx="80">
                  <c:v>016C21A</c:v>
                </c:pt>
                <c:pt idx="81">
                  <c:v>016E21A</c:v>
                </c:pt>
                <c:pt idx="82">
                  <c:v>017B21A</c:v>
                </c:pt>
                <c:pt idx="83">
                  <c:v>017C21A</c:v>
                </c:pt>
                <c:pt idx="84">
                  <c:v>017E21A</c:v>
                </c:pt>
                <c:pt idx="85">
                  <c:v>018B21A</c:v>
                </c:pt>
                <c:pt idx="86">
                  <c:v>018F21A</c:v>
                </c:pt>
                <c:pt idx="87">
                  <c:v>019F21A</c:v>
                </c:pt>
                <c:pt idx="88">
                  <c:v>020B21A</c:v>
                </c:pt>
                <c:pt idx="89">
                  <c:v>020F21A</c:v>
                </c:pt>
                <c:pt idx="90">
                  <c:v>021B21A-1</c:v>
                </c:pt>
                <c:pt idx="91">
                  <c:v>021C21A</c:v>
                </c:pt>
                <c:pt idx="92">
                  <c:v>021F21A</c:v>
                </c:pt>
                <c:pt idx="93">
                  <c:v>022B21A</c:v>
                </c:pt>
                <c:pt idx="94">
                  <c:v>022C21A</c:v>
                </c:pt>
                <c:pt idx="95">
                  <c:v>022M20A</c:v>
                </c:pt>
                <c:pt idx="96">
                  <c:v>023C21A</c:v>
                </c:pt>
                <c:pt idx="97">
                  <c:v>023D21A</c:v>
                </c:pt>
                <c:pt idx="98">
                  <c:v>023M20A</c:v>
                </c:pt>
                <c:pt idx="99">
                  <c:v>024C21A</c:v>
                </c:pt>
                <c:pt idx="100">
                  <c:v>024M20A</c:v>
                </c:pt>
                <c:pt idx="101">
                  <c:v>025A21A</c:v>
                </c:pt>
                <c:pt idx="102">
                  <c:v>025B21A</c:v>
                </c:pt>
                <c:pt idx="103">
                  <c:v>025C21A</c:v>
                </c:pt>
                <c:pt idx="104">
                  <c:v>025D21A</c:v>
                </c:pt>
                <c:pt idx="105">
                  <c:v>025J20-2A</c:v>
                </c:pt>
                <c:pt idx="106">
                  <c:v>025J20A</c:v>
                </c:pt>
                <c:pt idx="107">
                  <c:v>025L20A</c:v>
                </c:pt>
                <c:pt idx="108">
                  <c:v>026A21A</c:v>
                </c:pt>
                <c:pt idx="109">
                  <c:v>026B21A</c:v>
                </c:pt>
                <c:pt idx="110">
                  <c:v>026C21A</c:v>
                </c:pt>
                <c:pt idx="111">
                  <c:v>026D21A</c:v>
                </c:pt>
                <c:pt idx="112">
                  <c:v>026L20A</c:v>
                </c:pt>
                <c:pt idx="113">
                  <c:v>027A21A</c:v>
                </c:pt>
                <c:pt idx="114">
                  <c:v>027B21A</c:v>
                </c:pt>
                <c:pt idx="115">
                  <c:v>027C21A</c:v>
                </c:pt>
                <c:pt idx="116">
                  <c:v>027D21A</c:v>
                </c:pt>
                <c:pt idx="117">
                  <c:v>027L20A</c:v>
                </c:pt>
                <c:pt idx="118">
                  <c:v>028A21A</c:v>
                </c:pt>
                <c:pt idx="119">
                  <c:v>028L20A</c:v>
                </c:pt>
                <c:pt idx="120">
                  <c:v>029A21A</c:v>
                </c:pt>
                <c:pt idx="121">
                  <c:v>029K20A</c:v>
                </c:pt>
                <c:pt idx="122">
                  <c:v>029L20A</c:v>
                </c:pt>
                <c:pt idx="123">
                  <c:v>030A21A</c:v>
                </c:pt>
                <c:pt idx="124">
                  <c:v>030B21A</c:v>
                </c:pt>
                <c:pt idx="125">
                  <c:v>030L20A</c:v>
                </c:pt>
                <c:pt idx="126">
                  <c:v>030M20A</c:v>
                </c:pt>
                <c:pt idx="127">
                  <c:v>031A21A</c:v>
                </c:pt>
                <c:pt idx="128">
                  <c:v>031L20A</c:v>
                </c:pt>
                <c:pt idx="129">
                  <c:v>031M20A</c:v>
                </c:pt>
                <c:pt idx="130">
                  <c:v>032F21A</c:v>
                </c:pt>
                <c:pt idx="131">
                  <c:v>032H20A</c:v>
                </c:pt>
                <c:pt idx="132">
                  <c:v>032L20A</c:v>
                </c:pt>
                <c:pt idx="133">
                  <c:v>032M20A</c:v>
                </c:pt>
                <c:pt idx="134">
                  <c:v>033B21A</c:v>
                </c:pt>
                <c:pt idx="135">
                  <c:v>033C21A</c:v>
                </c:pt>
                <c:pt idx="136">
                  <c:v>033F21A</c:v>
                </c:pt>
                <c:pt idx="137">
                  <c:v>034C21A</c:v>
                </c:pt>
                <c:pt idx="138">
                  <c:v>034F21A</c:v>
                </c:pt>
                <c:pt idx="139">
                  <c:v>035C21A</c:v>
                </c:pt>
                <c:pt idx="140">
                  <c:v>036A21A</c:v>
                </c:pt>
                <c:pt idx="141">
                  <c:v>036B21A</c:v>
                </c:pt>
                <c:pt idx="142">
                  <c:v>036C21A</c:v>
                </c:pt>
                <c:pt idx="143">
                  <c:v>037A21B</c:v>
                </c:pt>
                <c:pt idx="144">
                  <c:v>037B21A</c:v>
                </c:pt>
                <c:pt idx="145">
                  <c:v>037C21A</c:v>
                </c:pt>
                <c:pt idx="146">
                  <c:v>037F21A</c:v>
                </c:pt>
                <c:pt idx="147">
                  <c:v>037K20A</c:v>
                </c:pt>
                <c:pt idx="148">
                  <c:v>038A21A</c:v>
                </c:pt>
                <c:pt idx="149">
                  <c:v>038C21A</c:v>
                </c:pt>
                <c:pt idx="150">
                  <c:v>038D21A</c:v>
                </c:pt>
                <c:pt idx="151">
                  <c:v>038K20A</c:v>
                </c:pt>
                <c:pt idx="152">
                  <c:v>039A21A</c:v>
                </c:pt>
                <c:pt idx="153">
                  <c:v>039B21A</c:v>
                </c:pt>
                <c:pt idx="154">
                  <c:v>039C21A</c:v>
                </c:pt>
                <c:pt idx="155">
                  <c:v>039D21A</c:v>
                </c:pt>
                <c:pt idx="156">
                  <c:v>039F21A</c:v>
                </c:pt>
                <c:pt idx="157">
                  <c:v>039K20-2A</c:v>
                </c:pt>
                <c:pt idx="158">
                  <c:v>039K20A</c:v>
                </c:pt>
                <c:pt idx="159">
                  <c:v>040A21A</c:v>
                </c:pt>
                <c:pt idx="160">
                  <c:v>040B21A</c:v>
                </c:pt>
                <c:pt idx="161">
                  <c:v>040C21A</c:v>
                </c:pt>
                <c:pt idx="162">
                  <c:v>040D21A</c:v>
                </c:pt>
                <c:pt idx="163">
                  <c:v>041A21A</c:v>
                </c:pt>
                <c:pt idx="164">
                  <c:v>041B21A</c:v>
                </c:pt>
                <c:pt idx="165">
                  <c:v>041C21A</c:v>
                </c:pt>
                <c:pt idx="166">
                  <c:v>041D21A</c:v>
                </c:pt>
                <c:pt idx="167">
                  <c:v>041L20A</c:v>
                </c:pt>
                <c:pt idx="168">
                  <c:v>042A21A</c:v>
                </c:pt>
                <c:pt idx="169">
                  <c:v>042B21-2A</c:v>
                </c:pt>
                <c:pt idx="170">
                  <c:v>042B21A</c:v>
                </c:pt>
                <c:pt idx="171">
                  <c:v>042D21A</c:v>
                </c:pt>
                <c:pt idx="172">
                  <c:v>042L20A</c:v>
                </c:pt>
                <c:pt idx="173">
                  <c:v>043A21A</c:v>
                </c:pt>
                <c:pt idx="174">
                  <c:v>043B21A</c:v>
                </c:pt>
                <c:pt idx="175">
                  <c:v>043D21A</c:v>
                </c:pt>
                <c:pt idx="176">
                  <c:v>043L20A</c:v>
                </c:pt>
                <c:pt idx="177">
                  <c:v>044A21A</c:v>
                </c:pt>
                <c:pt idx="178">
                  <c:v>044B21A</c:v>
                </c:pt>
                <c:pt idx="179">
                  <c:v>044D21A</c:v>
                </c:pt>
                <c:pt idx="180">
                  <c:v>045A21A</c:v>
                </c:pt>
                <c:pt idx="181">
                  <c:v>045B21A</c:v>
                </c:pt>
                <c:pt idx="182">
                  <c:v>045C21A</c:v>
                </c:pt>
                <c:pt idx="183">
                  <c:v>045D21A</c:v>
                </c:pt>
                <c:pt idx="184">
                  <c:v>046A21A</c:v>
                </c:pt>
                <c:pt idx="185">
                  <c:v>046B21A</c:v>
                </c:pt>
                <c:pt idx="186">
                  <c:v>046C21A</c:v>
                </c:pt>
                <c:pt idx="187">
                  <c:v>047A21A</c:v>
                </c:pt>
                <c:pt idx="188">
                  <c:v>047B21A</c:v>
                </c:pt>
                <c:pt idx="189">
                  <c:v>047C21A</c:v>
                </c:pt>
                <c:pt idx="190">
                  <c:v>047E21A</c:v>
                </c:pt>
                <c:pt idx="191">
                  <c:v>048A21A</c:v>
                </c:pt>
                <c:pt idx="192">
                  <c:v>048B21A</c:v>
                </c:pt>
                <c:pt idx="193">
                  <c:v>048C21A</c:v>
                </c:pt>
                <c:pt idx="194">
                  <c:v>048F21A</c:v>
                </c:pt>
                <c:pt idx="195">
                  <c:v>049C21A</c:v>
                </c:pt>
                <c:pt idx="196">
                  <c:v>049E21A</c:v>
                </c:pt>
                <c:pt idx="197">
                  <c:v>049F21A</c:v>
                </c:pt>
                <c:pt idx="198">
                  <c:v>050C21A</c:v>
                </c:pt>
                <c:pt idx="199">
                  <c:v>050E21A</c:v>
                </c:pt>
                <c:pt idx="200">
                  <c:v>051C21A</c:v>
                </c:pt>
                <c:pt idx="201">
                  <c:v>051E21A</c:v>
                </c:pt>
                <c:pt idx="202">
                  <c:v>051F21A</c:v>
                </c:pt>
                <c:pt idx="203">
                  <c:v>052C21A</c:v>
                </c:pt>
                <c:pt idx="204">
                  <c:v>052E21A</c:v>
                </c:pt>
                <c:pt idx="205">
                  <c:v>053C21A</c:v>
                </c:pt>
                <c:pt idx="206">
                  <c:v>053E21A</c:v>
                </c:pt>
                <c:pt idx="207">
                  <c:v>054C21A</c:v>
                </c:pt>
                <c:pt idx="208">
                  <c:v>055E21A</c:v>
                </c:pt>
                <c:pt idx="209">
                  <c:v>056D21A</c:v>
                </c:pt>
                <c:pt idx="210">
                  <c:v>057D21A</c:v>
                </c:pt>
                <c:pt idx="211">
                  <c:v>057G20A</c:v>
                </c:pt>
                <c:pt idx="212">
                  <c:v>058E21A</c:v>
                </c:pt>
                <c:pt idx="213">
                  <c:v>058F21A</c:v>
                </c:pt>
                <c:pt idx="214">
                  <c:v>059D21A</c:v>
                </c:pt>
                <c:pt idx="215">
                  <c:v>059E21A</c:v>
                </c:pt>
                <c:pt idx="216">
                  <c:v>061E21A</c:v>
                </c:pt>
                <c:pt idx="217">
                  <c:v>062E21A</c:v>
                </c:pt>
                <c:pt idx="218">
                  <c:v>065F21A</c:v>
                </c:pt>
                <c:pt idx="219">
                  <c:v>066D21A</c:v>
                </c:pt>
                <c:pt idx="220">
                  <c:v>066F21A</c:v>
                </c:pt>
                <c:pt idx="221">
                  <c:v>067F21A</c:v>
                </c:pt>
                <c:pt idx="222">
                  <c:v>069F21A</c:v>
                </c:pt>
                <c:pt idx="223">
                  <c:v>071F21A</c:v>
                </c:pt>
                <c:pt idx="224">
                  <c:v>076C21A</c:v>
                </c:pt>
                <c:pt idx="225">
                  <c:v>077C21B</c:v>
                </c:pt>
                <c:pt idx="226">
                  <c:v>078C21A</c:v>
                </c:pt>
                <c:pt idx="227">
                  <c:v>085D21A</c:v>
                </c:pt>
                <c:pt idx="228">
                  <c:v>088D21A</c:v>
                </c:pt>
                <c:pt idx="229">
                  <c:v>091D21A</c:v>
                </c:pt>
                <c:pt idx="230">
                  <c:v>092D21A</c:v>
                </c:pt>
                <c:pt idx="231">
                  <c:v>093D21A</c:v>
                </c:pt>
                <c:pt idx="232">
                  <c:v>201A21A</c:v>
                </c:pt>
                <c:pt idx="233">
                  <c:v>202A21A</c:v>
                </c:pt>
                <c:pt idx="234">
                  <c:v>203A21A</c:v>
                </c:pt>
                <c:pt idx="235">
                  <c:v>204A21A</c:v>
                </c:pt>
                <c:pt idx="236">
                  <c:v>204B21A</c:v>
                </c:pt>
                <c:pt idx="237">
                  <c:v>205A21A</c:v>
                </c:pt>
                <c:pt idx="238">
                  <c:v>206A21A</c:v>
                </c:pt>
                <c:pt idx="239">
                  <c:v>207A21A</c:v>
                </c:pt>
                <c:pt idx="240">
                  <c:v>208A21A</c:v>
                </c:pt>
                <c:pt idx="241">
                  <c:v>209A21A</c:v>
                </c:pt>
                <c:pt idx="242">
                  <c:v>210A21A</c:v>
                </c:pt>
                <c:pt idx="243">
                  <c:v>211A21A</c:v>
                </c:pt>
                <c:pt idx="244">
                  <c:v>212A21A</c:v>
                </c:pt>
                <c:pt idx="245">
                  <c:v>213A21A</c:v>
                </c:pt>
                <c:pt idx="246">
                  <c:v>30125BA</c:v>
                </c:pt>
                <c:pt idx="247">
                  <c:v>30130BA</c:v>
                </c:pt>
                <c:pt idx="248">
                  <c:v>30135BA</c:v>
                </c:pt>
                <c:pt idx="249">
                  <c:v>30145BA</c:v>
                </c:pt>
                <c:pt idx="250">
                  <c:v>30155BA</c:v>
                </c:pt>
                <c:pt idx="251">
                  <c:v>EH9899</c:v>
                </c:pt>
                <c:pt idx="252">
                  <c:v>EJ1685</c:v>
                </c:pt>
                <c:pt idx="253">
                  <c:v>EJ1686</c:v>
                </c:pt>
                <c:pt idx="254">
                  <c:v>EK4176</c:v>
                </c:pt>
                <c:pt idx="255">
                  <c:v>EK4244</c:v>
                </c:pt>
                <c:pt idx="256">
                  <c:v>EK5730</c:v>
                </c:pt>
                <c:pt idx="257">
                  <c:v>EK9231</c:v>
                </c:pt>
                <c:pt idx="258">
                  <c:v>EL0140</c:v>
                </c:pt>
                <c:pt idx="259">
                  <c:v>EL0142</c:v>
                </c:pt>
                <c:pt idx="260">
                  <c:v>EL0725</c:v>
                </c:pt>
                <c:pt idx="261">
                  <c:v>EL1283</c:v>
                </c:pt>
                <c:pt idx="262">
                  <c:v>EL1284</c:v>
                </c:pt>
                <c:pt idx="263">
                  <c:v>EL3246</c:v>
                </c:pt>
                <c:pt idx="264">
                  <c:v>EL3247</c:v>
                </c:pt>
                <c:pt idx="265">
                  <c:v>EL3248</c:v>
                </c:pt>
                <c:pt idx="266">
                  <c:v>EL3249</c:v>
                </c:pt>
                <c:pt idx="267">
                  <c:v>EL3302</c:v>
                </c:pt>
                <c:pt idx="268">
                  <c:v>EL8982</c:v>
                </c:pt>
                <c:pt idx="269">
                  <c:v>EL9261</c:v>
                </c:pt>
                <c:pt idx="270">
                  <c:v>EL9262</c:v>
                </c:pt>
                <c:pt idx="271">
                  <c:v>EL9263</c:v>
                </c:pt>
                <c:pt idx="272">
                  <c:v>EL9264</c:v>
                </c:pt>
                <c:pt idx="273">
                  <c:v>EL9265</c:v>
                </c:pt>
                <c:pt idx="274">
                  <c:v>EL9266</c:v>
                </c:pt>
                <c:pt idx="275">
                  <c:v>EL9267</c:v>
                </c:pt>
                <c:pt idx="276">
                  <c:v>EL9269</c:v>
                </c:pt>
                <c:pt idx="277">
                  <c:v>EM9809</c:v>
                </c:pt>
                <c:pt idx="278">
                  <c:v>EM9810</c:v>
                </c:pt>
                <c:pt idx="279">
                  <c:v>EN5318</c:v>
                </c:pt>
                <c:pt idx="280">
                  <c:v>EN6198</c:v>
                </c:pt>
                <c:pt idx="281">
                  <c:v>EN6199</c:v>
                </c:pt>
                <c:pt idx="282">
                  <c:v>EN6200</c:v>
                </c:pt>
                <c:pt idx="283">
                  <c:v>EN6201</c:v>
                </c:pt>
                <c:pt idx="284">
                  <c:v>EN6202</c:v>
                </c:pt>
                <c:pt idx="285">
                  <c:v>EN6203</c:v>
                </c:pt>
                <c:pt idx="286">
                  <c:v>EN6204</c:v>
                </c:pt>
                <c:pt idx="287">
                  <c:v>EN6205</c:v>
                </c:pt>
                <c:pt idx="288">
                  <c:v>EN6206</c:v>
                </c:pt>
                <c:pt idx="289">
                  <c:v>EN6207</c:v>
                </c:pt>
                <c:pt idx="290">
                  <c:v>EN6208</c:v>
                </c:pt>
                <c:pt idx="291">
                  <c:v>EN9581</c:v>
                </c:pt>
                <c:pt idx="292">
                  <c:v>EP6955</c:v>
                </c:pt>
                <c:pt idx="293">
                  <c:v>EP7533</c:v>
                </c:pt>
                <c:pt idx="294">
                  <c:v>EP7534</c:v>
                </c:pt>
                <c:pt idx="295">
                  <c:v>ER2613</c:v>
                </c:pt>
                <c:pt idx="296">
                  <c:v>ER8727</c:v>
                </c:pt>
                <c:pt idx="297">
                  <c:v>ER8729</c:v>
                </c:pt>
                <c:pt idx="298">
                  <c:v>ER8730</c:v>
                </c:pt>
                <c:pt idx="299">
                  <c:v>ER8731</c:v>
                </c:pt>
                <c:pt idx="300">
                  <c:v>ER8732</c:v>
                </c:pt>
                <c:pt idx="301">
                  <c:v>ER8733</c:v>
                </c:pt>
                <c:pt idx="302">
                  <c:v>ER8734</c:v>
                </c:pt>
                <c:pt idx="303">
                  <c:v>ER8735</c:v>
                </c:pt>
                <c:pt idx="304">
                  <c:v>ER8736</c:v>
                </c:pt>
                <c:pt idx="305">
                  <c:v>ER8737</c:v>
                </c:pt>
                <c:pt idx="306">
                  <c:v>EW0150</c:v>
                </c:pt>
                <c:pt idx="307">
                  <c:v>EW0151</c:v>
                </c:pt>
                <c:pt idx="308">
                  <c:v>EW0153</c:v>
                </c:pt>
                <c:pt idx="309">
                  <c:v>EW0158</c:v>
                </c:pt>
                <c:pt idx="310">
                  <c:v>EW0161</c:v>
                </c:pt>
                <c:pt idx="311">
                  <c:v>EW0162</c:v>
                </c:pt>
                <c:pt idx="312">
                  <c:v>EW0164</c:v>
                </c:pt>
                <c:pt idx="313">
                  <c:v>EW0165</c:v>
                </c:pt>
                <c:pt idx="314">
                  <c:v>EW0167</c:v>
                </c:pt>
                <c:pt idx="315">
                  <c:v>EW0168</c:v>
                </c:pt>
                <c:pt idx="316">
                  <c:v>EW0169</c:v>
                </c:pt>
                <c:pt idx="317">
                  <c:v>EW0170</c:v>
                </c:pt>
                <c:pt idx="318">
                  <c:v>EW0171</c:v>
                </c:pt>
                <c:pt idx="319">
                  <c:v>EW0172</c:v>
                </c:pt>
                <c:pt idx="320">
                  <c:v>EW0173</c:v>
                </c:pt>
                <c:pt idx="321">
                  <c:v>EW0175</c:v>
                </c:pt>
                <c:pt idx="322">
                  <c:v>EW0176</c:v>
                </c:pt>
                <c:pt idx="323">
                  <c:v>EW0177</c:v>
                </c:pt>
                <c:pt idx="324">
                  <c:v>EW0178</c:v>
                </c:pt>
                <c:pt idx="325">
                  <c:v>EW0179</c:v>
                </c:pt>
                <c:pt idx="326">
                  <c:v>EW0180</c:v>
                </c:pt>
                <c:pt idx="327">
                  <c:v>EW0181</c:v>
                </c:pt>
                <c:pt idx="328">
                  <c:v>EW0182</c:v>
                </c:pt>
                <c:pt idx="329">
                  <c:v>EW0183</c:v>
                </c:pt>
                <c:pt idx="330">
                  <c:v>EW0185</c:v>
                </c:pt>
                <c:pt idx="331">
                  <c:v>EW0186</c:v>
                </c:pt>
                <c:pt idx="332">
                  <c:v>EW0187</c:v>
                </c:pt>
                <c:pt idx="333">
                  <c:v>EW0191</c:v>
                </c:pt>
                <c:pt idx="334">
                  <c:v>EW0196</c:v>
                </c:pt>
                <c:pt idx="335">
                  <c:v>EW0198</c:v>
                </c:pt>
                <c:pt idx="336">
                  <c:v>EW0201</c:v>
                </c:pt>
                <c:pt idx="337">
                  <c:v>EW0202</c:v>
                </c:pt>
                <c:pt idx="338">
                  <c:v>EW0203</c:v>
                </c:pt>
                <c:pt idx="339">
                  <c:v>EW0207</c:v>
                </c:pt>
                <c:pt idx="340">
                  <c:v>EW0217</c:v>
                </c:pt>
                <c:pt idx="341">
                  <c:v>EW0221</c:v>
                </c:pt>
                <c:pt idx="342">
                  <c:v>EW1072</c:v>
                </c:pt>
                <c:pt idx="343">
                  <c:v>EY0581</c:v>
                </c:pt>
                <c:pt idx="344">
                  <c:v>EY0582</c:v>
                </c:pt>
                <c:pt idx="345">
                  <c:v>EY0584</c:v>
                </c:pt>
                <c:pt idx="346">
                  <c:v>FA6780</c:v>
                </c:pt>
                <c:pt idx="347">
                  <c:v>FA7483</c:v>
                </c:pt>
                <c:pt idx="348">
                  <c:v>FA7484</c:v>
                </c:pt>
                <c:pt idx="349">
                  <c:v>FA7485</c:v>
                </c:pt>
                <c:pt idx="350">
                  <c:v>FC3180</c:v>
                </c:pt>
                <c:pt idx="351">
                  <c:v>FC3181</c:v>
                </c:pt>
                <c:pt idx="352">
                  <c:v>FC3182</c:v>
                </c:pt>
                <c:pt idx="353">
                  <c:v>FC3183</c:v>
                </c:pt>
                <c:pt idx="354">
                  <c:v>FC3184</c:v>
                </c:pt>
                <c:pt idx="355">
                  <c:v>FD0809</c:v>
                </c:pt>
                <c:pt idx="356">
                  <c:v>FD0810</c:v>
                </c:pt>
                <c:pt idx="357">
                  <c:v>FD7210</c:v>
                </c:pt>
                <c:pt idx="358">
                  <c:v>FD7220</c:v>
                </c:pt>
                <c:pt idx="359">
                  <c:v>FD7220</c:v>
                </c:pt>
                <c:pt idx="360">
                  <c:v>FD7222</c:v>
                </c:pt>
                <c:pt idx="361">
                  <c:v>FD8448</c:v>
                </c:pt>
                <c:pt idx="362">
                  <c:v>FE3590</c:v>
                </c:pt>
                <c:pt idx="363">
                  <c:v>FE3592</c:v>
                </c:pt>
                <c:pt idx="364">
                  <c:v>FF2587</c:v>
                </c:pt>
                <c:pt idx="365">
                  <c:v>FF2588</c:v>
                </c:pt>
                <c:pt idx="366">
                  <c:v>FF2589</c:v>
                </c:pt>
                <c:pt idx="367">
                  <c:v>FF2590</c:v>
                </c:pt>
                <c:pt idx="368">
                  <c:v>FF2591</c:v>
                </c:pt>
                <c:pt idx="369">
                  <c:v>FF2593</c:v>
                </c:pt>
                <c:pt idx="370">
                  <c:v>FF8841</c:v>
                </c:pt>
              </c:strCache>
            </c:strRef>
          </c:cat>
          <c:val>
            <c:numRef>
              <c:f>'C19 Valid lots only'!$C$2:$C$372</c:f>
              <c:numCache>
                <c:formatCode>_(* #,##0_);_(* \(#,##0\);_(* "-"??_);_(@_)</c:formatCode>
                <c:ptCount val="371"/>
                <c:pt idx="0">
                  <c:v>12</c:v>
                </c:pt>
                <c:pt idx="1">
                  <c:v>12</c:v>
                </c:pt>
                <c:pt idx="2">
                  <c:v>5</c:v>
                </c:pt>
                <c:pt idx="3">
                  <c:v>6</c:v>
                </c:pt>
                <c:pt idx="4">
                  <c:v>6</c:v>
                </c:pt>
                <c:pt idx="5">
                  <c:v>293</c:v>
                </c:pt>
                <c:pt idx="6">
                  <c:v>223</c:v>
                </c:pt>
                <c:pt idx="7">
                  <c:v>195</c:v>
                </c:pt>
                <c:pt idx="8">
                  <c:v>719</c:v>
                </c:pt>
                <c:pt idx="9">
                  <c:v>474</c:v>
                </c:pt>
                <c:pt idx="10">
                  <c:v>628</c:v>
                </c:pt>
                <c:pt idx="11">
                  <c:v>440</c:v>
                </c:pt>
                <c:pt idx="12">
                  <c:v>696</c:v>
                </c:pt>
                <c:pt idx="13">
                  <c:v>551</c:v>
                </c:pt>
                <c:pt idx="14">
                  <c:v>504</c:v>
                </c:pt>
                <c:pt idx="15">
                  <c:v>501</c:v>
                </c:pt>
                <c:pt idx="16">
                  <c:v>480</c:v>
                </c:pt>
                <c:pt idx="17">
                  <c:v>327</c:v>
                </c:pt>
                <c:pt idx="18">
                  <c:v>108</c:v>
                </c:pt>
                <c:pt idx="19">
                  <c:v>68</c:v>
                </c:pt>
                <c:pt idx="20">
                  <c:v>43</c:v>
                </c:pt>
                <c:pt idx="21">
                  <c:v>31</c:v>
                </c:pt>
                <c:pt idx="22">
                  <c:v>154</c:v>
                </c:pt>
                <c:pt idx="23">
                  <c:v>33</c:v>
                </c:pt>
                <c:pt idx="24">
                  <c:v>26</c:v>
                </c:pt>
                <c:pt idx="25">
                  <c:v>118</c:v>
                </c:pt>
                <c:pt idx="26">
                  <c:v>15</c:v>
                </c:pt>
                <c:pt idx="27">
                  <c:v>48</c:v>
                </c:pt>
                <c:pt idx="28">
                  <c:v>216</c:v>
                </c:pt>
                <c:pt idx="29">
                  <c:v>233</c:v>
                </c:pt>
                <c:pt idx="30">
                  <c:v>178</c:v>
                </c:pt>
                <c:pt idx="31">
                  <c:v>268</c:v>
                </c:pt>
                <c:pt idx="32">
                  <c:v>221</c:v>
                </c:pt>
                <c:pt idx="33">
                  <c:v>169</c:v>
                </c:pt>
                <c:pt idx="34">
                  <c:v>52</c:v>
                </c:pt>
                <c:pt idx="35">
                  <c:v>224</c:v>
                </c:pt>
                <c:pt idx="36">
                  <c:v>265</c:v>
                </c:pt>
                <c:pt idx="37">
                  <c:v>148</c:v>
                </c:pt>
                <c:pt idx="38">
                  <c:v>16</c:v>
                </c:pt>
                <c:pt idx="39">
                  <c:v>126</c:v>
                </c:pt>
                <c:pt idx="40">
                  <c:v>10</c:v>
                </c:pt>
                <c:pt idx="41">
                  <c:v>51</c:v>
                </c:pt>
                <c:pt idx="42">
                  <c:v>355</c:v>
                </c:pt>
                <c:pt idx="43">
                  <c:v>121</c:v>
                </c:pt>
                <c:pt idx="44">
                  <c:v>274</c:v>
                </c:pt>
                <c:pt idx="45">
                  <c:v>132</c:v>
                </c:pt>
                <c:pt idx="46">
                  <c:v>70</c:v>
                </c:pt>
                <c:pt idx="47">
                  <c:v>230</c:v>
                </c:pt>
                <c:pt idx="48">
                  <c:v>226</c:v>
                </c:pt>
                <c:pt idx="49">
                  <c:v>189</c:v>
                </c:pt>
                <c:pt idx="50">
                  <c:v>14</c:v>
                </c:pt>
                <c:pt idx="51">
                  <c:v>399</c:v>
                </c:pt>
                <c:pt idx="52">
                  <c:v>54</c:v>
                </c:pt>
                <c:pt idx="53">
                  <c:v>115</c:v>
                </c:pt>
                <c:pt idx="54">
                  <c:v>126</c:v>
                </c:pt>
                <c:pt idx="55">
                  <c:v>2</c:v>
                </c:pt>
                <c:pt idx="56">
                  <c:v>147</c:v>
                </c:pt>
                <c:pt idx="57">
                  <c:v>55</c:v>
                </c:pt>
                <c:pt idx="58">
                  <c:v>335</c:v>
                </c:pt>
                <c:pt idx="59">
                  <c:v>426</c:v>
                </c:pt>
                <c:pt idx="60">
                  <c:v>369</c:v>
                </c:pt>
                <c:pt idx="61">
                  <c:v>63</c:v>
                </c:pt>
                <c:pt idx="62">
                  <c:v>54</c:v>
                </c:pt>
                <c:pt idx="63">
                  <c:v>647</c:v>
                </c:pt>
                <c:pt idx="64">
                  <c:v>450</c:v>
                </c:pt>
                <c:pt idx="65">
                  <c:v>338</c:v>
                </c:pt>
                <c:pt idx="66">
                  <c:v>256</c:v>
                </c:pt>
                <c:pt idx="67">
                  <c:v>44</c:v>
                </c:pt>
                <c:pt idx="68">
                  <c:v>525</c:v>
                </c:pt>
                <c:pt idx="69">
                  <c:v>418</c:v>
                </c:pt>
                <c:pt idx="70">
                  <c:v>303</c:v>
                </c:pt>
                <c:pt idx="71">
                  <c:v>45</c:v>
                </c:pt>
                <c:pt idx="72">
                  <c:v>552</c:v>
                </c:pt>
                <c:pt idx="73">
                  <c:v>390</c:v>
                </c:pt>
                <c:pt idx="74">
                  <c:v>104</c:v>
                </c:pt>
                <c:pt idx="75">
                  <c:v>2</c:v>
                </c:pt>
                <c:pt idx="76">
                  <c:v>70</c:v>
                </c:pt>
                <c:pt idx="77">
                  <c:v>223</c:v>
                </c:pt>
                <c:pt idx="78">
                  <c:v>308</c:v>
                </c:pt>
                <c:pt idx="79">
                  <c:v>247</c:v>
                </c:pt>
                <c:pt idx="80">
                  <c:v>111</c:v>
                </c:pt>
                <c:pt idx="81">
                  <c:v>21</c:v>
                </c:pt>
                <c:pt idx="82">
                  <c:v>254</c:v>
                </c:pt>
                <c:pt idx="83">
                  <c:v>140</c:v>
                </c:pt>
                <c:pt idx="84">
                  <c:v>67</c:v>
                </c:pt>
                <c:pt idx="85">
                  <c:v>245</c:v>
                </c:pt>
                <c:pt idx="86">
                  <c:v>9</c:v>
                </c:pt>
                <c:pt idx="87">
                  <c:v>17</c:v>
                </c:pt>
                <c:pt idx="88">
                  <c:v>220</c:v>
                </c:pt>
                <c:pt idx="89">
                  <c:v>71</c:v>
                </c:pt>
                <c:pt idx="90">
                  <c:v>8</c:v>
                </c:pt>
                <c:pt idx="91">
                  <c:v>125</c:v>
                </c:pt>
                <c:pt idx="92">
                  <c:v>2</c:v>
                </c:pt>
                <c:pt idx="93">
                  <c:v>79</c:v>
                </c:pt>
                <c:pt idx="94">
                  <c:v>109</c:v>
                </c:pt>
                <c:pt idx="95">
                  <c:v>333</c:v>
                </c:pt>
                <c:pt idx="96">
                  <c:v>95</c:v>
                </c:pt>
                <c:pt idx="97">
                  <c:v>2</c:v>
                </c:pt>
                <c:pt idx="98">
                  <c:v>333</c:v>
                </c:pt>
                <c:pt idx="99">
                  <c:v>78</c:v>
                </c:pt>
                <c:pt idx="100">
                  <c:v>386</c:v>
                </c:pt>
                <c:pt idx="101">
                  <c:v>242</c:v>
                </c:pt>
                <c:pt idx="102">
                  <c:v>200</c:v>
                </c:pt>
                <c:pt idx="103">
                  <c:v>107</c:v>
                </c:pt>
                <c:pt idx="104">
                  <c:v>15</c:v>
                </c:pt>
                <c:pt idx="105">
                  <c:v>363</c:v>
                </c:pt>
                <c:pt idx="106">
                  <c:v>308</c:v>
                </c:pt>
                <c:pt idx="107">
                  <c:v>462</c:v>
                </c:pt>
                <c:pt idx="108">
                  <c:v>305</c:v>
                </c:pt>
                <c:pt idx="109">
                  <c:v>239</c:v>
                </c:pt>
                <c:pt idx="110">
                  <c:v>94</c:v>
                </c:pt>
                <c:pt idx="111">
                  <c:v>65</c:v>
                </c:pt>
                <c:pt idx="112">
                  <c:v>681</c:v>
                </c:pt>
                <c:pt idx="113">
                  <c:v>323</c:v>
                </c:pt>
                <c:pt idx="114">
                  <c:v>203</c:v>
                </c:pt>
                <c:pt idx="115">
                  <c:v>129</c:v>
                </c:pt>
                <c:pt idx="116">
                  <c:v>7</c:v>
                </c:pt>
                <c:pt idx="117">
                  <c:v>338</c:v>
                </c:pt>
                <c:pt idx="118">
                  <c:v>204</c:v>
                </c:pt>
                <c:pt idx="119">
                  <c:v>415</c:v>
                </c:pt>
                <c:pt idx="120">
                  <c:v>219</c:v>
                </c:pt>
                <c:pt idx="121">
                  <c:v>92</c:v>
                </c:pt>
                <c:pt idx="122">
                  <c:v>479</c:v>
                </c:pt>
                <c:pt idx="123">
                  <c:v>330</c:v>
                </c:pt>
                <c:pt idx="124">
                  <c:v>1</c:v>
                </c:pt>
                <c:pt idx="125">
                  <c:v>462</c:v>
                </c:pt>
                <c:pt idx="126">
                  <c:v>321</c:v>
                </c:pt>
                <c:pt idx="127">
                  <c:v>268</c:v>
                </c:pt>
                <c:pt idx="128">
                  <c:v>380</c:v>
                </c:pt>
                <c:pt idx="129">
                  <c:v>321</c:v>
                </c:pt>
                <c:pt idx="130">
                  <c:v>44</c:v>
                </c:pt>
                <c:pt idx="131">
                  <c:v>68</c:v>
                </c:pt>
                <c:pt idx="132">
                  <c:v>336</c:v>
                </c:pt>
                <c:pt idx="133">
                  <c:v>236</c:v>
                </c:pt>
                <c:pt idx="134">
                  <c:v>110</c:v>
                </c:pt>
                <c:pt idx="135">
                  <c:v>100</c:v>
                </c:pt>
                <c:pt idx="136">
                  <c:v>52</c:v>
                </c:pt>
                <c:pt idx="137">
                  <c:v>60</c:v>
                </c:pt>
                <c:pt idx="138">
                  <c:v>48</c:v>
                </c:pt>
                <c:pt idx="139">
                  <c:v>103</c:v>
                </c:pt>
                <c:pt idx="140">
                  <c:v>323</c:v>
                </c:pt>
                <c:pt idx="141">
                  <c:v>161</c:v>
                </c:pt>
                <c:pt idx="142">
                  <c:v>92</c:v>
                </c:pt>
                <c:pt idx="143">
                  <c:v>190</c:v>
                </c:pt>
                <c:pt idx="144">
                  <c:v>179</c:v>
                </c:pt>
                <c:pt idx="145">
                  <c:v>89</c:v>
                </c:pt>
                <c:pt idx="146">
                  <c:v>54</c:v>
                </c:pt>
                <c:pt idx="147">
                  <c:v>511</c:v>
                </c:pt>
                <c:pt idx="148">
                  <c:v>227</c:v>
                </c:pt>
                <c:pt idx="149">
                  <c:v>92</c:v>
                </c:pt>
                <c:pt idx="150">
                  <c:v>2</c:v>
                </c:pt>
                <c:pt idx="151">
                  <c:v>176</c:v>
                </c:pt>
                <c:pt idx="152">
                  <c:v>131</c:v>
                </c:pt>
                <c:pt idx="153">
                  <c:v>143</c:v>
                </c:pt>
                <c:pt idx="154">
                  <c:v>34</c:v>
                </c:pt>
                <c:pt idx="155">
                  <c:v>41</c:v>
                </c:pt>
                <c:pt idx="156">
                  <c:v>46</c:v>
                </c:pt>
                <c:pt idx="157">
                  <c:v>59</c:v>
                </c:pt>
                <c:pt idx="158">
                  <c:v>744</c:v>
                </c:pt>
                <c:pt idx="159">
                  <c:v>316</c:v>
                </c:pt>
                <c:pt idx="160">
                  <c:v>204</c:v>
                </c:pt>
                <c:pt idx="161">
                  <c:v>66</c:v>
                </c:pt>
                <c:pt idx="162">
                  <c:v>7</c:v>
                </c:pt>
                <c:pt idx="163">
                  <c:v>537</c:v>
                </c:pt>
                <c:pt idx="164">
                  <c:v>134</c:v>
                </c:pt>
                <c:pt idx="165">
                  <c:v>98</c:v>
                </c:pt>
                <c:pt idx="166">
                  <c:v>1</c:v>
                </c:pt>
                <c:pt idx="167">
                  <c:v>421</c:v>
                </c:pt>
                <c:pt idx="168">
                  <c:v>1019</c:v>
                </c:pt>
                <c:pt idx="169">
                  <c:v>38</c:v>
                </c:pt>
                <c:pt idx="170">
                  <c:v>108</c:v>
                </c:pt>
                <c:pt idx="171">
                  <c:v>42</c:v>
                </c:pt>
                <c:pt idx="172">
                  <c:v>333</c:v>
                </c:pt>
                <c:pt idx="173">
                  <c:v>966</c:v>
                </c:pt>
                <c:pt idx="174">
                  <c:v>183</c:v>
                </c:pt>
                <c:pt idx="175">
                  <c:v>29</c:v>
                </c:pt>
                <c:pt idx="176">
                  <c:v>205</c:v>
                </c:pt>
                <c:pt idx="177">
                  <c:v>304</c:v>
                </c:pt>
                <c:pt idx="178">
                  <c:v>150</c:v>
                </c:pt>
                <c:pt idx="179">
                  <c:v>38</c:v>
                </c:pt>
                <c:pt idx="180">
                  <c:v>268</c:v>
                </c:pt>
                <c:pt idx="181">
                  <c:v>129</c:v>
                </c:pt>
                <c:pt idx="182">
                  <c:v>32</c:v>
                </c:pt>
                <c:pt idx="183">
                  <c:v>24</c:v>
                </c:pt>
                <c:pt idx="184">
                  <c:v>282</c:v>
                </c:pt>
                <c:pt idx="185">
                  <c:v>178</c:v>
                </c:pt>
                <c:pt idx="186">
                  <c:v>33</c:v>
                </c:pt>
                <c:pt idx="187">
                  <c:v>247</c:v>
                </c:pt>
                <c:pt idx="188">
                  <c:v>153</c:v>
                </c:pt>
                <c:pt idx="189">
                  <c:v>101</c:v>
                </c:pt>
                <c:pt idx="190">
                  <c:v>1</c:v>
                </c:pt>
                <c:pt idx="191">
                  <c:v>199</c:v>
                </c:pt>
                <c:pt idx="192">
                  <c:v>158</c:v>
                </c:pt>
                <c:pt idx="193">
                  <c:v>79</c:v>
                </c:pt>
                <c:pt idx="194">
                  <c:v>57</c:v>
                </c:pt>
                <c:pt idx="195">
                  <c:v>70</c:v>
                </c:pt>
                <c:pt idx="196">
                  <c:v>23</c:v>
                </c:pt>
                <c:pt idx="197">
                  <c:v>2</c:v>
                </c:pt>
                <c:pt idx="198">
                  <c:v>70</c:v>
                </c:pt>
                <c:pt idx="199">
                  <c:v>46</c:v>
                </c:pt>
                <c:pt idx="200">
                  <c:v>67</c:v>
                </c:pt>
                <c:pt idx="201">
                  <c:v>16</c:v>
                </c:pt>
                <c:pt idx="202">
                  <c:v>48</c:v>
                </c:pt>
                <c:pt idx="203">
                  <c:v>43</c:v>
                </c:pt>
                <c:pt idx="204">
                  <c:v>113</c:v>
                </c:pt>
                <c:pt idx="205">
                  <c:v>31</c:v>
                </c:pt>
                <c:pt idx="206">
                  <c:v>76</c:v>
                </c:pt>
                <c:pt idx="207">
                  <c:v>101</c:v>
                </c:pt>
                <c:pt idx="208">
                  <c:v>5</c:v>
                </c:pt>
                <c:pt idx="209">
                  <c:v>1</c:v>
                </c:pt>
                <c:pt idx="210">
                  <c:v>3</c:v>
                </c:pt>
                <c:pt idx="211">
                  <c:v>16</c:v>
                </c:pt>
                <c:pt idx="212">
                  <c:v>43</c:v>
                </c:pt>
                <c:pt idx="213">
                  <c:v>34</c:v>
                </c:pt>
                <c:pt idx="214">
                  <c:v>1</c:v>
                </c:pt>
                <c:pt idx="215">
                  <c:v>36</c:v>
                </c:pt>
                <c:pt idx="216">
                  <c:v>29</c:v>
                </c:pt>
                <c:pt idx="217">
                  <c:v>63</c:v>
                </c:pt>
                <c:pt idx="218">
                  <c:v>52</c:v>
                </c:pt>
                <c:pt idx="219">
                  <c:v>24</c:v>
                </c:pt>
                <c:pt idx="220">
                  <c:v>17</c:v>
                </c:pt>
                <c:pt idx="221">
                  <c:v>29</c:v>
                </c:pt>
                <c:pt idx="222">
                  <c:v>16</c:v>
                </c:pt>
                <c:pt idx="223">
                  <c:v>60</c:v>
                </c:pt>
                <c:pt idx="224">
                  <c:v>81</c:v>
                </c:pt>
                <c:pt idx="225">
                  <c:v>25</c:v>
                </c:pt>
                <c:pt idx="226">
                  <c:v>42</c:v>
                </c:pt>
                <c:pt idx="227">
                  <c:v>1</c:v>
                </c:pt>
                <c:pt idx="228">
                  <c:v>79</c:v>
                </c:pt>
                <c:pt idx="229">
                  <c:v>61</c:v>
                </c:pt>
                <c:pt idx="230">
                  <c:v>35</c:v>
                </c:pt>
                <c:pt idx="231">
                  <c:v>20</c:v>
                </c:pt>
                <c:pt idx="232">
                  <c:v>779</c:v>
                </c:pt>
                <c:pt idx="233">
                  <c:v>707</c:v>
                </c:pt>
                <c:pt idx="234">
                  <c:v>601</c:v>
                </c:pt>
                <c:pt idx="235">
                  <c:v>450</c:v>
                </c:pt>
                <c:pt idx="236">
                  <c:v>77</c:v>
                </c:pt>
                <c:pt idx="237">
                  <c:v>679</c:v>
                </c:pt>
                <c:pt idx="238">
                  <c:v>633</c:v>
                </c:pt>
                <c:pt idx="239">
                  <c:v>553</c:v>
                </c:pt>
                <c:pt idx="240">
                  <c:v>1</c:v>
                </c:pt>
                <c:pt idx="241">
                  <c:v>14</c:v>
                </c:pt>
                <c:pt idx="242">
                  <c:v>10</c:v>
                </c:pt>
                <c:pt idx="243">
                  <c:v>111</c:v>
                </c:pt>
                <c:pt idx="244">
                  <c:v>93</c:v>
                </c:pt>
                <c:pt idx="245">
                  <c:v>3</c:v>
                </c:pt>
                <c:pt idx="246">
                  <c:v>30</c:v>
                </c:pt>
                <c:pt idx="247">
                  <c:v>131</c:v>
                </c:pt>
                <c:pt idx="248">
                  <c:v>197</c:v>
                </c:pt>
                <c:pt idx="249">
                  <c:v>226</c:v>
                </c:pt>
                <c:pt idx="250">
                  <c:v>225</c:v>
                </c:pt>
                <c:pt idx="251">
                  <c:v>1281</c:v>
                </c:pt>
                <c:pt idx="252">
                  <c:v>1225</c:v>
                </c:pt>
                <c:pt idx="253">
                  <c:v>662</c:v>
                </c:pt>
                <c:pt idx="254">
                  <c:v>476</c:v>
                </c:pt>
                <c:pt idx="255">
                  <c:v>130</c:v>
                </c:pt>
                <c:pt idx="256">
                  <c:v>1532</c:v>
                </c:pt>
                <c:pt idx="257">
                  <c:v>1405</c:v>
                </c:pt>
                <c:pt idx="258">
                  <c:v>807</c:v>
                </c:pt>
                <c:pt idx="259">
                  <c:v>645</c:v>
                </c:pt>
                <c:pt idx="260">
                  <c:v>263</c:v>
                </c:pt>
                <c:pt idx="261">
                  <c:v>1027</c:v>
                </c:pt>
                <c:pt idx="262">
                  <c:v>1164</c:v>
                </c:pt>
                <c:pt idx="263">
                  <c:v>1006</c:v>
                </c:pt>
                <c:pt idx="264">
                  <c:v>842</c:v>
                </c:pt>
                <c:pt idx="265">
                  <c:v>902</c:v>
                </c:pt>
                <c:pt idx="266">
                  <c:v>986</c:v>
                </c:pt>
                <c:pt idx="267">
                  <c:v>696</c:v>
                </c:pt>
                <c:pt idx="268">
                  <c:v>868</c:v>
                </c:pt>
                <c:pt idx="269">
                  <c:v>1056</c:v>
                </c:pt>
                <c:pt idx="270">
                  <c:v>924</c:v>
                </c:pt>
                <c:pt idx="271">
                  <c:v>315</c:v>
                </c:pt>
                <c:pt idx="272">
                  <c:v>737</c:v>
                </c:pt>
                <c:pt idx="273">
                  <c:v>661</c:v>
                </c:pt>
                <c:pt idx="274">
                  <c:v>596</c:v>
                </c:pt>
                <c:pt idx="275">
                  <c:v>606</c:v>
                </c:pt>
                <c:pt idx="276">
                  <c:v>826</c:v>
                </c:pt>
                <c:pt idx="277">
                  <c:v>569</c:v>
                </c:pt>
                <c:pt idx="278">
                  <c:v>743</c:v>
                </c:pt>
                <c:pt idx="279">
                  <c:v>1384</c:v>
                </c:pt>
                <c:pt idx="280">
                  <c:v>1227</c:v>
                </c:pt>
                <c:pt idx="281">
                  <c:v>1043</c:v>
                </c:pt>
                <c:pt idx="282">
                  <c:v>1377</c:v>
                </c:pt>
                <c:pt idx="283">
                  <c:v>1544</c:v>
                </c:pt>
                <c:pt idx="284">
                  <c:v>1229</c:v>
                </c:pt>
                <c:pt idx="285">
                  <c:v>1092</c:v>
                </c:pt>
                <c:pt idx="286">
                  <c:v>1077</c:v>
                </c:pt>
                <c:pt idx="287">
                  <c:v>1263</c:v>
                </c:pt>
                <c:pt idx="288">
                  <c:v>1066</c:v>
                </c:pt>
                <c:pt idx="289">
                  <c:v>1277</c:v>
                </c:pt>
                <c:pt idx="290">
                  <c:v>1279</c:v>
                </c:pt>
                <c:pt idx="291">
                  <c:v>366</c:v>
                </c:pt>
                <c:pt idx="292">
                  <c:v>1113</c:v>
                </c:pt>
                <c:pt idx="293">
                  <c:v>1044</c:v>
                </c:pt>
                <c:pt idx="294">
                  <c:v>1094</c:v>
                </c:pt>
                <c:pt idx="295">
                  <c:v>1249</c:v>
                </c:pt>
                <c:pt idx="296">
                  <c:v>1054</c:v>
                </c:pt>
                <c:pt idx="297">
                  <c:v>945</c:v>
                </c:pt>
                <c:pt idx="298">
                  <c:v>918</c:v>
                </c:pt>
                <c:pt idx="299">
                  <c:v>831</c:v>
                </c:pt>
                <c:pt idx="300">
                  <c:v>1290</c:v>
                </c:pt>
                <c:pt idx="301">
                  <c:v>1065</c:v>
                </c:pt>
                <c:pt idx="302">
                  <c:v>863</c:v>
                </c:pt>
                <c:pt idx="303">
                  <c:v>931</c:v>
                </c:pt>
                <c:pt idx="304">
                  <c:v>761</c:v>
                </c:pt>
                <c:pt idx="305">
                  <c:v>987</c:v>
                </c:pt>
                <c:pt idx="306">
                  <c:v>1123</c:v>
                </c:pt>
                <c:pt idx="307">
                  <c:v>773</c:v>
                </c:pt>
                <c:pt idx="308">
                  <c:v>843</c:v>
                </c:pt>
                <c:pt idx="309">
                  <c:v>753</c:v>
                </c:pt>
                <c:pt idx="310">
                  <c:v>618</c:v>
                </c:pt>
                <c:pt idx="311">
                  <c:v>830</c:v>
                </c:pt>
                <c:pt idx="312">
                  <c:v>799</c:v>
                </c:pt>
                <c:pt idx="313">
                  <c:v>141</c:v>
                </c:pt>
                <c:pt idx="314">
                  <c:v>685</c:v>
                </c:pt>
                <c:pt idx="315">
                  <c:v>577</c:v>
                </c:pt>
                <c:pt idx="316">
                  <c:v>765</c:v>
                </c:pt>
                <c:pt idx="317">
                  <c:v>613</c:v>
                </c:pt>
                <c:pt idx="318">
                  <c:v>826</c:v>
                </c:pt>
                <c:pt idx="319">
                  <c:v>779</c:v>
                </c:pt>
                <c:pt idx="320">
                  <c:v>801</c:v>
                </c:pt>
                <c:pt idx="321">
                  <c:v>546</c:v>
                </c:pt>
                <c:pt idx="322">
                  <c:v>599</c:v>
                </c:pt>
                <c:pt idx="323">
                  <c:v>574</c:v>
                </c:pt>
                <c:pt idx="324">
                  <c:v>532</c:v>
                </c:pt>
                <c:pt idx="325">
                  <c:v>753</c:v>
                </c:pt>
                <c:pt idx="326">
                  <c:v>476</c:v>
                </c:pt>
                <c:pt idx="327">
                  <c:v>473</c:v>
                </c:pt>
                <c:pt idx="328">
                  <c:v>555</c:v>
                </c:pt>
                <c:pt idx="329">
                  <c:v>548</c:v>
                </c:pt>
                <c:pt idx="330">
                  <c:v>613</c:v>
                </c:pt>
                <c:pt idx="331">
                  <c:v>537</c:v>
                </c:pt>
                <c:pt idx="332">
                  <c:v>605</c:v>
                </c:pt>
                <c:pt idx="333">
                  <c:v>566</c:v>
                </c:pt>
                <c:pt idx="334">
                  <c:v>452</c:v>
                </c:pt>
                <c:pt idx="335">
                  <c:v>336</c:v>
                </c:pt>
                <c:pt idx="336">
                  <c:v>107</c:v>
                </c:pt>
                <c:pt idx="337">
                  <c:v>108</c:v>
                </c:pt>
                <c:pt idx="338">
                  <c:v>80</c:v>
                </c:pt>
                <c:pt idx="339">
                  <c:v>93</c:v>
                </c:pt>
                <c:pt idx="340">
                  <c:v>424</c:v>
                </c:pt>
                <c:pt idx="341">
                  <c:v>71</c:v>
                </c:pt>
                <c:pt idx="342">
                  <c:v>3</c:v>
                </c:pt>
                <c:pt idx="343">
                  <c:v>14</c:v>
                </c:pt>
                <c:pt idx="344">
                  <c:v>3</c:v>
                </c:pt>
                <c:pt idx="345">
                  <c:v>76</c:v>
                </c:pt>
                <c:pt idx="346">
                  <c:v>464</c:v>
                </c:pt>
                <c:pt idx="347">
                  <c:v>8</c:v>
                </c:pt>
                <c:pt idx="348">
                  <c:v>373</c:v>
                </c:pt>
                <c:pt idx="349">
                  <c:v>526</c:v>
                </c:pt>
                <c:pt idx="350">
                  <c:v>530</c:v>
                </c:pt>
                <c:pt idx="351">
                  <c:v>509</c:v>
                </c:pt>
                <c:pt idx="352">
                  <c:v>481</c:v>
                </c:pt>
                <c:pt idx="353">
                  <c:v>522</c:v>
                </c:pt>
                <c:pt idx="354">
                  <c:v>510</c:v>
                </c:pt>
                <c:pt idx="355">
                  <c:v>220</c:v>
                </c:pt>
                <c:pt idx="356">
                  <c:v>67</c:v>
                </c:pt>
                <c:pt idx="357">
                  <c:v>4</c:v>
                </c:pt>
                <c:pt idx="358">
                  <c:v>1</c:v>
                </c:pt>
                <c:pt idx="359">
                  <c:v>1</c:v>
                </c:pt>
                <c:pt idx="360">
                  <c:v>9</c:v>
                </c:pt>
                <c:pt idx="361">
                  <c:v>408</c:v>
                </c:pt>
                <c:pt idx="362">
                  <c:v>304</c:v>
                </c:pt>
                <c:pt idx="363">
                  <c:v>425</c:v>
                </c:pt>
                <c:pt idx="364">
                  <c:v>442</c:v>
                </c:pt>
                <c:pt idx="365">
                  <c:v>352</c:v>
                </c:pt>
                <c:pt idx="366">
                  <c:v>378</c:v>
                </c:pt>
                <c:pt idx="367">
                  <c:v>323</c:v>
                </c:pt>
                <c:pt idx="368">
                  <c:v>2</c:v>
                </c:pt>
                <c:pt idx="369">
                  <c:v>255</c:v>
                </c:pt>
                <c:pt idx="370">
                  <c:v>300</c:v>
                </c:pt>
              </c:numCache>
            </c:numRef>
          </c:val>
          <c:extLst>
            <c:ext xmlns:c16="http://schemas.microsoft.com/office/drawing/2014/chart" uri="{C3380CC4-5D6E-409C-BE32-E72D297353CC}">
              <c16:uniqueId val="{00000000-D697-42AB-ABB6-2347968B967D}"/>
            </c:ext>
          </c:extLst>
        </c:ser>
        <c:dLbls>
          <c:showLegendKey val="0"/>
          <c:showVal val="0"/>
          <c:showCatName val="0"/>
          <c:showSerName val="0"/>
          <c:showPercent val="0"/>
          <c:showBubbleSize val="0"/>
        </c:dLbls>
        <c:gapWidth val="219"/>
        <c:overlap val="-27"/>
        <c:axId val="1129873967"/>
        <c:axId val="1129876879"/>
      </c:barChart>
      <c:catAx>
        <c:axId val="11298739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Lot</a:t>
                </a:r>
                <a:r>
                  <a:rPr lang="en-US" baseline="0" dirty="0"/>
                  <a:t> Number, Alphabetic Sort</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29876879"/>
        <c:crosses val="autoZero"/>
        <c:auto val="1"/>
        <c:lblAlgn val="ctr"/>
        <c:lblOffset val="100"/>
        <c:noMultiLvlLbl val="0"/>
      </c:catAx>
      <c:valAx>
        <c:axId val="112987687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Serious</a:t>
                </a:r>
                <a:r>
                  <a:rPr lang="en-US" baseline="0" dirty="0"/>
                  <a:t> Adverse Events and Deaths by Lot #</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2987396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31T00:24:48.720"/>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0 105,'7'0,"0"2,0-1,0 1,0 0,0 0,0 0,-1 1,8 5,31 10,-37-16,167 39,-149-38,0-2,34-1,-37-1,-1 1,0 1,43 8,-52-7,-1 0,1 0,-1-1,1-1,-1 0,1-1,0 0,-1-1,0-1,1 0,11-4,-2 1,-1 1,1 1,-1 1,23 0,91 4,-48 1,13-1,104-3,-192 1,-1-2,1 0,-1 0,1-1,14-7,-14 6,0 0,0 1,0 0,25-3,171 4,-106 5,258-2,-335-1,-1-2,46-10,-45 7,-1 2,48-4,924 9,-969-2,1-2,44-10,-44 7,-1 1,48-2,54 9,127-3,-128-14,-110 12,23-4,-27 4,-1 0,23 0,-13 1,28-5,-29 3,36-1,780 6,-822 0,0 0,0 2,-1 0,19 6,-17-4,0-1,0-1,20 2,44 4,-49-5,33 1,105-7,125 4,-213 5,42 2,681-10,-444 2,-330-4,-21-1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D2124284-2838-43CF-889D-39A7BF37D7DD}" type="datetimeFigureOut">
              <a:rPr lang="en-US" smtClean="0"/>
              <a:t>10/11/2024</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B289278C-2F76-478C-9A73-CC568D936E5C}" type="slidenum">
              <a:rPr lang="en-US" smtClean="0"/>
              <a:t>‹#›</a:t>
            </a:fld>
            <a:endParaRPr lang="en-US"/>
          </a:p>
        </p:txBody>
      </p:sp>
    </p:spTree>
    <p:extLst>
      <p:ext uri="{BB962C8B-B14F-4D97-AF65-F5344CB8AC3E}">
        <p14:creationId xmlns:p14="http://schemas.microsoft.com/office/powerpoint/2010/main" val="1609956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89278C-2F76-478C-9A73-CC568D936E5C}" type="slidenum">
              <a:rPr lang="en-US" smtClean="0"/>
              <a:t>4</a:t>
            </a:fld>
            <a:endParaRPr lang="en-US"/>
          </a:p>
        </p:txBody>
      </p:sp>
    </p:spTree>
    <p:extLst>
      <p:ext uri="{BB962C8B-B14F-4D97-AF65-F5344CB8AC3E}">
        <p14:creationId xmlns:p14="http://schemas.microsoft.com/office/powerpoint/2010/main" val="2382577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89278C-2F76-478C-9A73-CC568D936E5C}" type="slidenum">
              <a:rPr lang="en-US" smtClean="0"/>
              <a:t>11</a:t>
            </a:fld>
            <a:endParaRPr lang="en-US"/>
          </a:p>
        </p:txBody>
      </p:sp>
    </p:spTree>
    <p:extLst>
      <p:ext uri="{BB962C8B-B14F-4D97-AF65-F5344CB8AC3E}">
        <p14:creationId xmlns:p14="http://schemas.microsoft.com/office/powerpoint/2010/main" val="3953823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89278C-2F76-478C-9A73-CC568D936E5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1228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0B266-B7E8-D55C-EA58-7F787B691CA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90B291A-47C6-EA4C-7FEE-B71862CB29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15576ED-7E64-4CC2-F9F0-63107A2CF3D1}"/>
              </a:ext>
            </a:extLst>
          </p:cNvPr>
          <p:cNvSpPr>
            <a:spLocks noGrp="1"/>
          </p:cNvSpPr>
          <p:nvPr>
            <p:ph type="dt" sz="half" idx="10"/>
          </p:nvPr>
        </p:nvSpPr>
        <p:spPr/>
        <p:txBody>
          <a:bodyPr/>
          <a:lstStyle/>
          <a:p>
            <a:fld id="{B21CFD87-0FE0-4955-9A32-850C187FB6B2}" type="datetime1">
              <a:rPr lang="en-US" smtClean="0"/>
              <a:t>10/11/2024</a:t>
            </a:fld>
            <a:endParaRPr lang="en-US"/>
          </a:p>
        </p:txBody>
      </p:sp>
      <p:sp>
        <p:nvSpPr>
          <p:cNvPr id="5" name="Footer Placeholder 4">
            <a:extLst>
              <a:ext uri="{FF2B5EF4-FFF2-40B4-BE49-F238E27FC236}">
                <a16:creationId xmlns:a16="http://schemas.microsoft.com/office/drawing/2014/main" id="{40249C2D-597D-E269-57B5-A6B263A23A98}"/>
              </a:ext>
            </a:extLst>
          </p:cNvPr>
          <p:cNvSpPr>
            <a:spLocks noGrp="1"/>
          </p:cNvSpPr>
          <p:nvPr>
            <p:ph type="ftr" sz="quarter" idx="11"/>
          </p:nvPr>
        </p:nvSpPr>
        <p:spPr/>
        <p:txBody>
          <a:bodyPr/>
          <a:lstStyle/>
          <a:p>
            <a:r>
              <a:rPr lang="en-US"/>
              <a:t>Author - Sasha Latypova</a:t>
            </a:r>
          </a:p>
        </p:txBody>
      </p:sp>
      <p:sp>
        <p:nvSpPr>
          <p:cNvPr id="6" name="Slide Number Placeholder 5">
            <a:extLst>
              <a:ext uri="{FF2B5EF4-FFF2-40B4-BE49-F238E27FC236}">
                <a16:creationId xmlns:a16="http://schemas.microsoft.com/office/drawing/2014/main" id="{37FE8946-4233-E39B-9CC8-ADCFA302369C}"/>
              </a:ext>
            </a:extLst>
          </p:cNvPr>
          <p:cNvSpPr>
            <a:spLocks noGrp="1"/>
          </p:cNvSpPr>
          <p:nvPr>
            <p:ph type="sldNum" sz="quarter" idx="12"/>
          </p:nvPr>
        </p:nvSpPr>
        <p:spPr/>
        <p:txBody>
          <a:bodyPr/>
          <a:lstStyle/>
          <a:p>
            <a:fld id="{04105CDA-26D5-4DED-89A1-100C6DE52259}" type="slidenum">
              <a:rPr lang="en-US" smtClean="0"/>
              <a:t>‹#›</a:t>
            </a:fld>
            <a:endParaRPr lang="en-US"/>
          </a:p>
        </p:txBody>
      </p:sp>
    </p:spTree>
    <p:extLst>
      <p:ext uri="{BB962C8B-B14F-4D97-AF65-F5344CB8AC3E}">
        <p14:creationId xmlns:p14="http://schemas.microsoft.com/office/powerpoint/2010/main" val="1021833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3B15F-A0A0-A857-C4CC-78F5F48A7B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F7F1182-6201-7152-5645-75C3D95C44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176EEB-39C3-1089-24C6-820D2F48B382}"/>
              </a:ext>
            </a:extLst>
          </p:cNvPr>
          <p:cNvSpPr>
            <a:spLocks noGrp="1"/>
          </p:cNvSpPr>
          <p:nvPr>
            <p:ph type="dt" sz="half" idx="10"/>
          </p:nvPr>
        </p:nvSpPr>
        <p:spPr/>
        <p:txBody>
          <a:bodyPr/>
          <a:lstStyle/>
          <a:p>
            <a:fld id="{80BFF1D3-800B-4959-A19C-0483655E63E9}" type="datetime1">
              <a:rPr lang="en-US" smtClean="0"/>
              <a:t>10/11/2024</a:t>
            </a:fld>
            <a:endParaRPr lang="en-US"/>
          </a:p>
        </p:txBody>
      </p:sp>
      <p:sp>
        <p:nvSpPr>
          <p:cNvPr id="5" name="Footer Placeholder 4">
            <a:extLst>
              <a:ext uri="{FF2B5EF4-FFF2-40B4-BE49-F238E27FC236}">
                <a16:creationId xmlns:a16="http://schemas.microsoft.com/office/drawing/2014/main" id="{CDF30BE8-7D18-170D-CCBC-7394D251C770}"/>
              </a:ext>
            </a:extLst>
          </p:cNvPr>
          <p:cNvSpPr>
            <a:spLocks noGrp="1"/>
          </p:cNvSpPr>
          <p:nvPr>
            <p:ph type="ftr" sz="quarter" idx="11"/>
          </p:nvPr>
        </p:nvSpPr>
        <p:spPr/>
        <p:txBody>
          <a:bodyPr/>
          <a:lstStyle/>
          <a:p>
            <a:r>
              <a:rPr lang="en-US"/>
              <a:t>Author - Sasha Latypova</a:t>
            </a:r>
          </a:p>
        </p:txBody>
      </p:sp>
      <p:sp>
        <p:nvSpPr>
          <p:cNvPr id="6" name="Slide Number Placeholder 5">
            <a:extLst>
              <a:ext uri="{FF2B5EF4-FFF2-40B4-BE49-F238E27FC236}">
                <a16:creationId xmlns:a16="http://schemas.microsoft.com/office/drawing/2014/main" id="{D663D01D-9313-2714-06F3-6DBFAB7EC65A}"/>
              </a:ext>
            </a:extLst>
          </p:cNvPr>
          <p:cNvSpPr>
            <a:spLocks noGrp="1"/>
          </p:cNvSpPr>
          <p:nvPr>
            <p:ph type="sldNum" sz="quarter" idx="12"/>
          </p:nvPr>
        </p:nvSpPr>
        <p:spPr/>
        <p:txBody>
          <a:bodyPr/>
          <a:lstStyle/>
          <a:p>
            <a:fld id="{04105CDA-26D5-4DED-89A1-100C6DE52259}" type="slidenum">
              <a:rPr lang="en-US" smtClean="0"/>
              <a:t>‹#›</a:t>
            </a:fld>
            <a:endParaRPr lang="en-US"/>
          </a:p>
        </p:txBody>
      </p:sp>
    </p:spTree>
    <p:extLst>
      <p:ext uri="{BB962C8B-B14F-4D97-AF65-F5344CB8AC3E}">
        <p14:creationId xmlns:p14="http://schemas.microsoft.com/office/powerpoint/2010/main" val="2875269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01BA7C-7F68-B7BC-1B4A-949ED3ECA5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9AEFE7C-36F8-466E-889B-E8D58B68638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592922-9DE3-A2B5-3003-B2EEAD24AA9F}"/>
              </a:ext>
            </a:extLst>
          </p:cNvPr>
          <p:cNvSpPr>
            <a:spLocks noGrp="1"/>
          </p:cNvSpPr>
          <p:nvPr>
            <p:ph type="dt" sz="half" idx="10"/>
          </p:nvPr>
        </p:nvSpPr>
        <p:spPr/>
        <p:txBody>
          <a:bodyPr/>
          <a:lstStyle/>
          <a:p>
            <a:fld id="{973C6C7E-4207-41EC-9016-9B611A0C60D6}" type="datetime1">
              <a:rPr lang="en-US" smtClean="0"/>
              <a:t>10/11/2024</a:t>
            </a:fld>
            <a:endParaRPr lang="en-US"/>
          </a:p>
        </p:txBody>
      </p:sp>
      <p:sp>
        <p:nvSpPr>
          <p:cNvPr id="5" name="Footer Placeholder 4">
            <a:extLst>
              <a:ext uri="{FF2B5EF4-FFF2-40B4-BE49-F238E27FC236}">
                <a16:creationId xmlns:a16="http://schemas.microsoft.com/office/drawing/2014/main" id="{23D6F958-A81B-5A79-8909-E6444E28F699}"/>
              </a:ext>
            </a:extLst>
          </p:cNvPr>
          <p:cNvSpPr>
            <a:spLocks noGrp="1"/>
          </p:cNvSpPr>
          <p:nvPr>
            <p:ph type="ftr" sz="quarter" idx="11"/>
          </p:nvPr>
        </p:nvSpPr>
        <p:spPr/>
        <p:txBody>
          <a:bodyPr/>
          <a:lstStyle/>
          <a:p>
            <a:r>
              <a:rPr lang="en-US"/>
              <a:t>Author - Sasha Latypova</a:t>
            </a:r>
          </a:p>
        </p:txBody>
      </p:sp>
      <p:sp>
        <p:nvSpPr>
          <p:cNvPr id="6" name="Slide Number Placeholder 5">
            <a:extLst>
              <a:ext uri="{FF2B5EF4-FFF2-40B4-BE49-F238E27FC236}">
                <a16:creationId xmlns:a16="http://schemas.microsoft.com/office/drawing/2014/main" id="{08C4B015-EDEB-A6FE-13C3-86800C716ED7}"/>
              </a:ext>
            </a:extLst>
          </p:cNvPr>
          <p:cNvSpPr>
            <a:spLocks noGrp="1"/>
          </p:cNvSpPr>
          <p:nvPr>
            <p:ph type="sldNum" sz="quarter" idx="12"/>
          </p:nvPr>
        </p:nvSpPr>
        <p:spPr/>
        <p:txBody>
          <a:bodyPr/>
          <a:lstStyle/>
          <a:p>
            <a:fld id="{04105CDA-26D5-4DED-89A1-100C6DE52259}" type="slidenum">
              <a:rPr lang="en-US" smtClean="0"/>
              <a:t>‹#›</a:t>
            </a:fld>
            <a:endParaRPr lang="en-US"/>
          </a:p>
        </p:txBody>
      </p:sp>
    </p:spTree>
    <p:extLst>
      <p:ext uri="{BB962C8B-B14F-4D97-AF65-F5344CB8AC3E}">
        <p14:creationId xmlns:p14="http://schemas.microsoft.com/office/powerpoint/2010/main" val="38090023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B8136-4330-4480-80D9-0F6FD970617C}"/>
              </a:ext>
            </a:extLst>
          </p:cNvPr>
          <p:cNvSpPr>
            <a:spLocks noGrp="1"/>
          </p:cNvSpPr>
          <p:nvPr>
            <p:ph type="ctrTitle"/>
          </p:nvPr>
        </p:nvSpPr>
        <p:spPr>
          <a:xfrm>
            <a:off x="576072" y="1124712"/>
            <a:ext cx="11036808" cy="3172968"/>
          </a:xfrm>
        </p:spPr>
        <p:txBody>
          <a:bodyPr anchor="b">
            <a:normAutofit/>
          </a:bodyPr>
          <a:lstStyle>
            <a:lvl1pPr algn="l">
              <a:defRPr sz="8000"/>
            </a:lvl1pPr>
          </a:lstStyle>
          <a:p>
            <a:r>
              <a:rPr lang="en-US" dirty="0"/>
              <a:t>Click to edit Master title style</a:t>
            </a:r>
          </a:p>
        </p:txBody>
      </p:sp>
      <p:sp>
        <p:nvSpPr>
          <p:cNvPr id="3" name="Subtitle 2">
            <a:extLst>
              <a:ext uri="{FF2B5EF4-FFF2-40B4-BE49-F238E27FC236}">
                <a16:creationId xmlns:a16="http://schemas.microsoft.com/office/drawing/2014/main" id="{566E5739-DD96-45FB-B609-3E3447A52FED}"/>
              </a:ext>
            </a:extLst>
          </p:cNvPr>
          <p:cNvSpPr>
            <a:spLocks noGrp="1"/>
          </p:cNvSpPr>
          <p:nvPr>
            <p:ph type="subTitle" idx="1"/>
          </p:nvPr>
        </p:nvSpPr>
        <p:spPr>
          <a:xfrm>
            <a:off x="576072" y="4727448"/>
            <a:ext cx="11036808" cy="1481328"/>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1B9FF558-51F9-42A2-9944-DBE23DA8B224}"/>
              </a:ext>
            </a:extLst>
          </p:cNvPr>
          <p:cNvSpPr>
            <a:spLocks noGrp="1"/>
          </p:cNvSpPr>
          <p:nvPr>
            <p:ph type="dt" sz="half" idx="10"/>
          </p:nvPr>
        </p:nvSpPr>
        <p:spPr>
          <a:xfrm>
            <a:off x="576072" y="6356350"/>
            <a:ext cx="2743200" cy="365125"/>
          </a:xfrm>
        </p:spPr>
        <p:txBody>
          <a:bodyPr/>
          <a:lstStyle/>
          <a:p>
            <a:fld id="{B229D823-8E72-465E-A076-33B7F5923C9B}" type="datetime1">
              <a:rPr lang="en-US" smtClean="0"/>
              <a:t>10/11/2024</a:t>
            </a:fld>
            <a:endParaRPr lang="en-US" dirty="0"/>
          </a:p>
        </p:txBody>
      </p:sp>
      <p:sp>
        <p:nvSpPr>
          <p:cNvPr id="5" name="Footer Placeholder 4">
            <a:extLst>
              <a:ext uri="{FF2B5EF4-FFF2-40B4-BE49-F238E27FC236}">
                <a16:creationId xmlns:a16="http://schemas.microsoft.com/office/drawing/2014/main" id="{8B8C0E86-A7F7-4BDC-A637-254E5252DED5}"/>
              </a:ext>
            </a:extLst>
          </p:cNvPr>
          <p:cNvSpPr>
            <a:spLocks noGrp="1"/>
          </p:cNvSpPr>
          <p:nvPr>
            <p:ph type="ftr" sz="quarter" idx="11"/>
          </p:nvPr>
        </p:nvSpPr>
        <p:spPr/>
        <p:txBody>
          <a:bodyPr/>
          <a:lstStyle/>
          <a:p>
            <a:r>
              <a:rPr lang="en-US"/>
              <a:t>Author - Sasha Latypova</a:t>
            </a:r>
            <a:endParaRPr lang="en-US" dirty="0"/>
          </a:p>
        </p:txBody>
      </p:sp>
      <p:sp>
        <p:nvSpPr>
          <p:cNvPr id="6" name="Slide Number Placeholder 5">
            <a:extLst>
              <a:ext uri="{FF2B5EF4-FFF2-40B4-BE49-F238E27FC236}">
                <a16:creationId xmlns:a16="http://schemas.microsoft.com/office/drawing/2014/main" id="{C3D10ADE-E9DA-4E57-BF57-1CCB65219839}"/>
              </a:ext>
            </a:extLst>
          </p:cNvPr>
          <p:cNvSpPr>
            <a:spLocks noGrp="1"/>
          </p:cNvSpPr>
          <p:nvPr>
            <p:ph type="sldNum" sz="quarter" idx="12"/>
          </p:nvPr>
        </p:nvSpPr>
        <p:spPr>
          <a:xfrm>
            <a:off x="8869680" y="6356350"/>
            <a:ext cx="2743200" cy="365125"/>
          </a:xfrm>
        </p:spPr>
        <p:txBody>
          <a:bodyPr/>
          <a:lstStyle/>
          <a:p>
            <a:fld id="{B2DC25EE-239B-4C5F-AAD1-255A7D5F1EE2}" type="slidenum">
              <a:rPr lang="en-US" smtClean="0"/>
              <a:t>‹#›</a:t>
            </a:fld>
            <a:endParaRPr lang="en-US" dirty="0"/>
          </a:p>
        </p:txBody>
      </p:sp>
      <p:sp>
        <p:nvSpPr>
          <p:cNvPr id="8" name="Rectangle 7">
            <a:extLst>
              <a:ext uri="{FF2B5EF4-FFF2-40B4-BE49-F238E27FC236}">
                <a16:creationId xmlns:a16="http://schemas.microsoft.com/office/drawing/2014/main" id="{8D06CE56-3881-4ADA-8CEF-D18B02C242A3}"/>
              </a:ext>
            </a:extLst>
          </p:cNvPr>
          <p:cNvSpPr/>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79F3C543-62EC-4433-9C93-A2CD8764E9B4}"/>
              </a:ext>
            </a:extLst>
          </p:cNvPr>
          <p:cNvSpPr/>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04805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D6FBB9D-1CAA-4D05-AB33-BABDFE17B843}"/>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 name="Rectangle 9">
            <a:extLst>
              <a:ext uri="{FF2B5EF4-FFF2-40B4-BE49-F238E27FC236}">
                <a16:creationId xmlns:a16="http://schemas.microsoft.com/office/drawing/2014/main" id="{04727B71-B4B6-4823-80A1-68C40B475118}"/>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9A6DB05-9FB5-4B07-8675-74C23D4FD89D}"/>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1671183-B3CE-4F45-92FB-98290CA0E2CA}"/>
              </a:ext>
            </a:extLst>
          </p:cNvPr>
          <p:cNvSpPr>
            <a:spLocks noGrp="1"/>
          </p:cNvSpPr>
          <p:nvPr>
            <p:ph idx="1"/>
          </p:nvPr>
        </p:nvSpPr>
        <p:spPr>
          <a:xfrm>
            <a:off x="1115568" y="2478024"/>
            <a:ext cx="10168128"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D7DED67-27EC-4D43-A21C-093C1DB04813}"/>
              </a:ext>
            </a:extLst>
          </p:cNvPr>
          <p:cNvSpPr>
            <a:spLocks noGrp="1"/>
          </p:cNvSpPr>
          <p:nvPr>
            <p:ph type="dt" sz="half" idx="10"/>
          </p:nvPr>
        </p:nvSpPr>
        <p:spPr>
          <a:xfrm>
            <a:off x="1115568" y="6356350"/>
            <a:ext cx="2743200" cy="365125"/>
          </a:xfrm>
        </p:spPr>
        <p:txBody>
          <a:bodyPr/>
          <a:lstStyle/>
          <a:p>
            <a:fld id="{8F208B88-5A21-4EEC-B004-C92CEE2ED9F7}" type="datetime1">
              <a:rPr lang="en-US" smtClean="0"/>
              <a:t>10/11/2024</a:t>
            </a:fld>
            <a:endParaRPr lang="en-US"/>
          </a:p>
        </p:txBody>
      </p:sp>
      <p:sp>
        <p:nvSpPr>
          <p:cNvPr id="5" name="Footer Placeholder 4">
            <a:extLst>
              <a:ext uri="{FF2B5EF4-FFF2-40B4-BE49-F238E27FC236}">
                <a16:creationId xmlns:a16="http://schemas.microsoft.com/office/drawing/2014/main" id="{36747CE3-4890-4BC1-94DB-5D49D02C9933}"/>
              </a:ext>
            </a:extLst>
          </p:cNvPr>
          <p:cNvSpPr>
            <a:spLocks noGrp="1"/>
          </p:cNvSpPr>
          <p:nvPr>
            <p:ph type="ftr" sz="quarter" idx="11"/>
          </p:nvPr>
        </p:nvSpPr>
        <p:spPr/>
        <p:txBody>
          <a:bodyPr/>
          <a:lstStyle/>
          <a:p>
            <a:r>
              <a:rPr lang="en-US"/>
              <a:t>Author - Sasha Latypova</a:t>
            </a:r>
          </a:p>
        </p:txBody>
      </p:sp>
      <p:sp>
        <p:nvSpPr>
          <p:cNvPr id="6" name="Slide Number Placeholder 5">
            <a:extLst>
              <a:ext uri="{FF2B5EF4-FFF2-40B4-BE49-F238E27FC236}">
                <a16:creationId xmlns:a16="http://schemas.microsoft.com/office/drawing/2014/main" id="{093C5AD3-D79A-4D46-B25B-822FE0252511}"/>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903000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AEDC5C-2E87-49C6-AB07-A95E5F39ED8E}"/>
              </a:ext>
            </a:extLst>
          </p:cNvPr>
          <p:cNvSpPr/>
          <p:nvPr/>
        </p:nvSpPr>
        <p:spPr>
          <a:xfrm>
            <a:off x="558210" y="4981421"/>
            <a:ext cx="11134956" cy="822960"/>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57D88DE-E462-4C8A-BF99-609390DFB781}"/>
              </a:ext>
            </a:extLst>
          </p:cNvPr>
          <p:cNvSpPr/>
          <p:nvPr/>
        </p:nvSpPr>
        <p:spPr>
          <a:xfrm>
            <a:off x="498834" y="5118581"/>
            <a:ext cx="146304"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8E44900-E8BF-4B12-8BCB-41076E2B68C7}"/>
              </a:ext>
            </a:extLst>
          </p:cNvPr>
          <p:cNvSpPr>
            <a:spLocks noGrp="1"/>
          </p:cNvSpPr>
          <p:nvPr>
            <p:ph type="title"/>
          </p:nvPr>
        </p:nvSpPr>
        <p:spPr>
          <a:xfrm>
            <a:off x="557784" y="640080"/>
            <a:ext cx="10890504" cy="4114800"/>
          </a:xfrm>
        </p:spPr>
        <p:txBody>
          <a:bodyPr anchor="b">
            <a:normAutofit/>
          </a:bodyPr>
          <a:lstStyle>
            <a:lvl1pPr>
              <a:defRPr sz="6600"/>
            </a:lvl1pPr>
          </a:lstStyle>
          <a:p>
            <a:r>
              <a:rPr lang="en-US" dirty="0"/>
              <a:t>Click to edit Master title style</a:t>
            </a:r>
          </a:p>
        </p:txBody>
      </p:sp>
      <p:sp>
        <p:nvSpPr>
          <p:cNvPr id="3" name="Text Placeholder 2">
            <a:extLst>
              <a:ext uri="{FF2B5EF4-FFF2-40B4-BE49-F238E27FC236}">
                <a16:creationId xmlns:a16="http://schemas.microsoft.com/office/drawing/2014/main" id="{917741F9-B00F-4463-A257-6B66DABD9B4E}"/>
              </a:ext>
            </a:extLst>
          </p:cNvPr>
          <p:cNvSpPr>
            <a:spLocks noGrp="1"/>
          </p:cNvSpPr>
          <p:nvPr>
            <p:ph type="body" idx="1"/>
          </p:nvPr>
        </p:nvSpPr>
        <p:spPr>
          <a:xfrm>
            <a:off x="841248" y="5102352"/>
            <a:ext cx="10607040" cy="585216"/>
          </a:xfrm>
        </p:spPr>
        <p:txBody>
          <a:bodyPr anchor="ct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D48BFA7D-4401-4285-802B-1579165F0D6D}"/>
              </a:ext>
            </a:extLst>
          </p:cNvPr>
          <p:cNvSpPr>
            <a:spLocks noGrp="1"/>
          </p:cNvSpPr>
          <p:nvPr>
            <p:ph type="dt" sz="half" idx="10"/>
          </p:nvPr>
        </p:nvSpPr>
        <p:spPr/>
        <p:txBody>
          <a:bodyPr/>
          <a:lstStyle/>
          <a:p>
            <a:fld id="{CDB7A41C-BFAD-4228-BFBA-714AC8DE3A10}" type="datetime1">
              <a:rPr lang="en-US" smtClean="0"/>
              <a:t>10/11/2024</a:t>
            </a:fld>
            <a:endParaRPr lang="en-US"/>
          </a:p>
        </p:txBody>
      </p:sp>
      <p:sp>
        <p:nvSpPr>
          <p:cNvPr id="5" name="Footer Placeholder 4">
            <a:extLst>
              <a:ext uri="{FF2B5EF4-FFF2-40B4-BE49-F238E27FC236}">
                <a16:creationId xmlns:a16="http://schemas.microsoft.com/office/drawing/2014/main" id="{49A909C5-AA19-4195-8376-9002D5DF4651}"/>
              </a:ext>
            </a:extLst>
          </p:cNvPr>
          <p:cNvSpPr>
            <a:spLocks noGrp="1"/>
          </p:cNvSpPr>
          <p:nvPr>
            <p:ph type="ftr" sz="quarter" idx="11"/>
          </p:nvPr>
        </p:nvSpPr>
        <p:spPr/>
        <p:txBody>
          <a:bodyPr/>
          <a:lstStyle/>
          <a:p>
            <a:r>
              <a:rPr lang="en-US"/>
              <a:t>Author - Sasha Latypova</a:t>
            </a:r>
          </a:p>
        </p:txBody>
      </p:sp>
      <p:sp>
        <p:nvSpPr>
          <p:cNvPr id="6" name="Slide Number Placeholder 5">
            <a:extLst>
              <a:ext uri="{FF2B5EF4-FFF2-40B4-BE49-F238E27FC236}">
                <a16:creationId xmlns:a16="http://schemas.microsoft.com/office/drawing/2014/main" id="{53AC3F32-46E0-47C8-8565-5969A475FDB0}"/>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819307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076262E-36A0-40C6-ADE6-90CD9FB9B9EA}"/>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42677A9B-4D1D-4D80-912C-24570140A650}"/>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3DC8C98-510F-48C9-82B2-9E4F760A68DF}"/>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7A078AE-0BC3-48F9-87EC-2DB0CCE7E2AE}"/>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92A20DF-0829-4336-B59F-FF9D7AA9D8B6}"/>
              </a:ext>
            </a:extLst>
          </p:cNvPr>
          <p:cNvSpPr>
            <a:spLocks noGrp="1"/>
          </p:cNvSpPr>
          <p:nvPr>
            <p:ph sz="half" idx="1"/>
          </p:nvPr>
        </p:nvSpPr>
        <p:spPr>
          <a:xfrm>
            <a:off x="1115568"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935D01C-CF67-4DF6-B96C-FFC9D5BF847B}"/>
              </a:ext>
            </a:extLst>
          </p:cNvPr>
          <p:cNvSpPr>
            <a:spLocks noGrp="1"/>
          </p:cNvSpPr>
          <p:nvPr>
            <p:ph sz="half" idx="2"/>
          </p:nvPr>
        </p:nvSpPr>
        <p:spPr>
          <a:xfrm>
            <a:off x="6345936"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9BBD797-6031-4F82-8726-EAB757027FF5}"/>
              </a:ext>
            </a:extLst>
          </p:cNvPr>
          <p:cNvSpPr>
            <a:spLocks noGrp="1"/>
          </p:cNvSpPr>
          <p:nvPr>
            <p:ph type="dt" sz="half" idx="10"/>
          </p:nvPr>
        </p:nvSpPr>
        <p:spPr>
          <a:xfrm>
            <a:off x="1115568" y="6356350"/>
            <a:ext cx="2743200" cy="365125"/>
          </a:xfrm>
        </p:spPr>
        <p:txBody>
          <a:bodyPr/>
          <a:lstStyle/>
          <a:p>
            <a:fld id="{362308BE-A0FD-435D-8DA2-18E9D5C44577}" type="datetime1">
              <a:rPr lang="en-US" smtClean="0"/>
              <a:t>10/11/2024</a:t>
            </a:fld>
            <a:endParaRPr lang="en-US"/>
          </a:p>
        </p:txBody>
      </p:sp>
      <p:sp>
        <p:nvSpPr>
          <p:cNvPr id="6" name="Footer Placeholder 5">
            <a:extLst>
              <a:ext uri="{FF2B5EF4-FFF2-40B4-BE49-F238E27FC236}">
                <a16:creationId xmlns:a16="http://schemas.microsoft.com/office/drawing/2014/main" id="{76B3F71C-B897-4909-A75E-8716AD49C156}"/>
              </a:ext>
            </a:extLst>
          </p:cNvPr>
          <p:cNvSpPr>
            <a:spLocks noGrp="1"/>
          </p:cNvSpPr>
          <p:nvPr>
            <p:ph type="ftr" sz="quarter" idx="11"/>
          </p:nvPr>
        </p:nvSpPr>
        <p:spPr/>
        <p:txBody>
          <a:bodyPr/>
          <a:lstStyle/>
          <a:p>
            <a:r>
              <a:rPr lang="en-US"/>
              <a:t>Author - Sasha Latypova</a:t>
            </a:r>
          </a:p>
        </p:txBody>
      </p:sp>
      <p:sp>
        <p:nvSpPr>
          <p:cNvPr id="7" name="Slide Number Placeholder 6">
            <a:extLst>
              <a:ext uri="{FF2B5EF4-FFF2-40B4-BE49-F238E27FC236}">
                <a16:creationId xmlns:a16="http://schemas.microsoft.com/office/drawing/2014/main" id="{4F78BC14-5BB1-405F-A6F3-C07230F085C8}"/>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41272834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B671BDE-E45C-41A1-9B98-4A607D703855}"/>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299500CE-917A-4D03-A7DF-71D8EBBC1537}"/>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3D0D377-28B0-417D-886B-9483AF064975}"/>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8F91F8-0767-40B5-A3AA-72931FC192EA}"/>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Text Placeholder 2">
            <a:extLst>
              <a:ext uri="{FF2B5EF4-FFF2-40B4-BE49-F238E27FC236}">
                <a16:creationId xmlns:a16="http://schemas.microsoft.com/office/drawing/2014/main" id="{AAAE0554-8BEE-4BF6-9519-51B8475D35E1}"/>
              </a:ext>
            </a:extLst>
          </p:cNvPr>
          <p:cNvSpPr>
            <a:spLocks noGrp="1"/>
          </p:cNvSpPr>
          <p:nvPr>
            <p:ph type="body" idx="1"/>
          </p:nvPr>
        </p:nvSpPr>
        <p:spPr>
          <a:xfrm>
            <a:off x="1115568"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D4A358D-C930-48E0-B372-06A826B74C47}"/>
              </a:ext>
            </a:extLst>
          </p:cNvPr>
          <p:cNvSpPr>
            <a:spLocks noGrp="1"/>
          </p:cNvSpPr>
          <p:nvPr>
            <p:ph sz="half" idx="2"/>
          </p:nvPr>
        </p:nvSpPr>
        <p:spPr>
          <a:xfrm>
            <a:off x="1115568" y="3203688"/>
            <a:ext cx="4937760" cy="2968512"/>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3B6615E-4966-4150-83B6-C47591B36383}"/>
              </a:ext>
            </a:extLst>
          </p:cNvPr>
          <p:cNvSpPr>
            <a:spLocks noGrp="1"/>
          </p:cNvSpPr>
          <p:nvPr>
            <p:ph type="body" sz="quarter" idx="3"/>
          </p:nvPr>
        </p:nvSpPr>
        <p:spPr>
          <a:xfrm>
            <a:off x="6345936"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BD409F6B-C17B-4B4F-9F35-5068BDC4E2FD}"/>
              </a:ext>
            </a:extLst>
          </p:cNvPr>
          <p:cNvSpPr>
            <a:spLocks noGrp="1"/>
          </p:cNvSpPr>
          <p:nvPr>
            <p:ph sz="quarter" idx="4"/>
          </p:nvPr>
        </p:nvSpPr>
        <p:spPr>
          <a:xfrm>
            <a:off x="6345936" y="3203687"/>
            <a:ext cx="4937760" cy="2968511"/>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C8BC356D-052B-4A9B-8B2F-6665FD325AB3}"/>
              </a:ext>
            </a:extLst>
          </p:cNvPr>
          <p:cNvSpPr>
            <a:spLocks noGrp="1"/>
          </p:cNvSpPr>
          <p:nvPr>
            <p:ph type="dt" sz="half" idx="10"/>
          </p:nvPr>
        </p:nvSpPr>
        <p:spPr>
          <a:xfrm>
            <a:off x="1115568" y="6356350"/>
            <a:ext cx="2743200" cy="365125"/>
          </a:xfrm>
        </p:spPr>
        <p:txBody>
          <a:bodyPr/>
          <a:lstStyle/>
          <a:p>
            <a:fld id="{51ABC829-475A-487F-8EAF-70AFEB86719A}" type="datetime1">
              <a:rPr lang="en-US" smtClean="0"/>
              <a:t>10/11/2024</a:t>
            </a:fld>
            <a:endParaRPr lang="en-US"/>
          </a:p>
        </p:txBody>
      </p:sp>
      <p:sp>
        <p:nvSpPr>
          <p:cNvPr id="8" name="Footer Placeholder 7">
            <a:extLst>
              <a:ext uri="{FF2B5EF4-FFF2-40B4-BE49-F238E27FC236}">
                <a16:creationId xmlns:a16="http://schemas.microsoft.com/office/drawing/2014/main" id="{69C5E5FA-26A9-467C-93E3-8476142D1D46}"/>
              </a:ext>
            </a:extLst>
          </p:cNvPr>
          <p:cNvSpPr>
            <a:spLocks noGrp="1"/>
          </p:cNvSpPr>
          <p:nvPr>
            <p:ph type="ftr" sz="quarter" idx="11"/>
          </p:nvPr>
        </p:nvSpPr>
        <p:spPr/>
        <p:txBody>
          <a:bodyPr/>
          <a:lstStyle/>
          <a:p>
            <a:r>
              <a:rPr lang="en-US"/>
              <a:t>Author - Sasha Latypova</a:t>
            </a:r>
          </a:p>
        </p:txBody>
      </p:sp>
      <p:sp>
        <p:nvSpPr>
          <p:cNvPr id="9" name="Slide Number Placeholder 8">
            <a:extLst>
              <a:ext uri="{FF2B5EF4-FFF2-40B4-BE49-F238E27FC236}">
                <a16:creationId xmlns:a16="http://schemas.microsoft.com/office/drawing/2014/main" id="{D279E50C-1E40-4B48-871B-E392428D20A3}"/>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3960070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8C0689C4-0DB3-408B-A956-40326B4AE4C4}"/>
              </a:ext>
            </a:extLst>
          </p:cNvPr>
          <p:cNvSpPr/>
          <p:nvPr/>
        </p:nvSpPr>
        <p:spPr>
          <a:xfrm>
            <a:off x="665853" y="1533525"/>
            <a:ext cx="10917063" cy="3790950"/>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6E1D10E-1C30-41BF-8C3B-C460C9B5597B}"/>
              </a:ext>
            </a:extLst>
          </p:cNvPr>
          <p:cNvSpPr/>
          <p:nvPr/>
        </p:nvSpPr>
        <p:spPr>
          <a:xfrm>
            <a:off x="609084" y="2971798"/>
            <a:ext cx="128016"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79454F2-0EE5-4888-AF4C-82F825E6226E}"/>
              </a:ext>
            </a:extLst>
          </p:cNvPr>
          <p:cNvSpPr>
            <a:spLocks noGrp="1"/>
          </p:cNvSpPr>
          <p:nvPr>
            <p:ph type="title"/>
          </p:nvPr>
        </p:nvSpPr>
        <p:spPr>
          <a:xfrm>
            <a:off x="1078992" y="1938528"/>
            <a:ext cx="10177272" cy="2990088"/>
          </a:xfrm>
        </p:spPr>
        <p:txBody>
          <a:bodyPr>
            <a:normAutofit/>
          </a:bodyPr>
          <a:lstStyle>
            <a:lvl1pPr>
              <a:defRPr sz="5400"/>
            </a:lvl1pPr>
          </a:lstStyle>
          <a:p>
            <a:r>
              <a:rPr lang="en-US" dirty="0"/>
              <a:t>Click to edit Master title style</a:t>
            </a:r>
          </a:p>
        </p:txBody>
      </p:sp>
      <p:sp>
        <p:nvSpPr>
          <p:cNvPr id="3" name="Date Placeholder 2">
            <a:extLst>
              <a:ext uri="{FF2B5EF4-FFF2-40B4-BE49-F238E27FC236}">
                <a16:creationId xmlns:a16="http://schemas.microsoft.com/office/drawing/2014/main" id="{67C91241-A315-4643-91E5-CF2C25CC903A}"/>
              </a:ext>
            </a:extLst>
          </p:cNvPr>
          <p:cNvSpPr>
            <a:spLocks noGrp="1"/>
          </p:cNvSpPr>
          <p:nvPr>
            <p:ph type="dt" sz="half" idx="10"/>
          </p:nvPr>
        </p:nvSpPr>
        <p:spPr/>
        <p:txBody>
          <a:bodyPr/>
          <a:lstStyle/>
          <a:p>
            <a:fld id="{C78F1406-688B-41E5-8C83-DAC00AB4ACD8}" type="datetime1">
              <a:rPr lang="en-US" smtClean="0"/>
              <a:t>10/11/2024</a:t>
            </a:fld>
            <a:endParaRPr lang="en-US"/>
          </a:p>
        </p:txBody>
      </p:sp>
      <p:sp>
        <p:nvSpPr>
          <p:cNvPr id="4" name="Footer Placeholder 3">
            <a:extLst>
              <a:ext uri="{FF2B5EF4-FFF2-40B4-BE49-F238E27FC236}">
                <a16:creationId xmlns:a16="http://schemas.microsoft.com/office/drawing/2014/main" id="{22706D86-5479-487D-94C8-76093D84F377}"/>
              </a:ext>
            </a:extLst>
          </p:cNvPr>
          <p:cNvSpPr>
            <a:spLocks noGrp="1"/>
          </p:cNvSpPr>
          <p:nvPr>
            <p:ph type="ftr" sz="quarter" idx="11"/>
          </p:nvPr>
        </p:nvSpPr>
        <p:spPr/>
        <p:txBody>
          <a:bodyPr/>
          <a:lstStyle/>
          <a:p>
            <a:r>
              <a:rPr lang="en-US"/>
              <a:t>Author - Sasha Latypova</a:t>
            </a:r>
          </a:p>
        </p:txBody>
      </p:sp>
      <p:sp>
        <p:nvSpPr>
          <p:cNvPr id="5" name="Slide Number Placeholder 4">
            <a:extLst>
              <a:ext uri="{FF2B5EF4-FFF2-40B4-BE49-F238E27FC236}">
                <a16:creationId xmlns:a16="http://schemas.microsoft.com/office/drawing/2014/main" id="{A7739411-CED6-43D4-868D-A65C4161A72B}"/>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4753423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C447E0-1D4D-4EF2-B81B-4B2400EE3EDB}"/>
              </a:ext>
            </a:extLst>
          </p:cNvPr>
          <p:cNvSpPr>
            <a:spLocks noGrp="1"/>
          </p:cNvSpPr>
          <p:nvPr>
            <p:ph type="dt" sz="half" idx="10"/>
          </p:nvPr>
        </p:nvSpPr>
        <p:spPr/>
        <p:txBody>
          <a:bodyPr/>
          <a:lstStyle/>
          <a:p>
            <a:fld id="{36AB3F9B-6CF4-4370-9298-E34651EE60E7}" type="datetime1">
              <a:rPr lang="en-US" smtClean="0"/>
              <a:t>10/11/2024</a:t>
            </a:fld>
            <a:endParaRPr lang="en-US"/>
          </a:p>
        </p:txBody>
      </p:sp>
      <p:sp>
        <p:nvSpPr>
          <p:cNvPr id="3" name="Footer Placeholder 2">
            <a:extLst>
              <a:ext uri="{FF2B5EF4-FFF2-40B4-BE49-F238E27FC236}">
                <a16:creationId xmlns:a16="http://schemas.microsoft.com/office/drawing/2014/main" id="{C9984CA0-2A78-4600-9F3D-19B09E790FE8}"/>
              </a:ext>
            </a:extLst>
          </p:cNvPr>
          <p:cNvSpPr>
            <a:spLocks noGrp="1"/>
          </p:cNvSpPr>
          <p:nvPr>
            <p:ph type="ftr" sz="quarter" idx="11"/>
          </p:nvPr>
        </p:nvSpPr>
        <p:spPr/>
        <p:txBody>
          <a:bodyPr/>
          <a:lstStyle/>
          <a:p>
            <a:r>
              <a:rPr lang="en-US"/>
              <a:t>Author - Sasha Latypova</a:t>
            </a:r>
          </a:p>
        </p:txBody>
      </p:sp>
      <p:sp>
        <p:nvSpPr>
          <p:cNvPr id="4" name="Slide Number Placeholder 3">
            <a:extLst>
              <a:ext uri="{FF2B5EF4-FFF2-40B4-BE49-F238E27FC236}">
                <a16:creationId xmlns:a16="http://schemas.microsoft.com/office/drawing/2014/main" id="{38440955-B18E-49D3-AE7B-B331200E34C5}"/>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4612092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FA417FE-CD1A-486F-A4AC-E4000A2FB18E}"/>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318F0F5-812B-472C-9408-B80F2553F5E0}"/>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7F7751B-CD8F-4F5B-A903-1DCE5D1E8306}"/>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Content Placeholder 2">
            <a:extLst>
              <a:ext uri="{FF2B5EF4-FFF2-40B4-BE49-F238E27FC236}">
                <a16:creationId xmlns:a16="http://schemas.microsoft.com/office/drawing/2014/main" id="{EFA55C8A-A0BB-441D-976F-EB56D4382DB6}"/>
              </a:ext>
            </a:extLst>
          </p:cNvPr>
          <p:cNvSpPr>
            <a:spLocks noGrp="1"/>
          </p:cNvSpPr>
          <p:nvPr>
            <p:ph idx="1"/>
          </p:nvPr>
        </p:nvSpPr>
        <p:spPr>
          <a:xfrm>
            <a:off x="4965192" y="1709928"/>
            <a:ext cx="6729984" cy="4096512"/>
          </a:xfrm>
        </p:spPr>
        <p:txBody>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37DE6A51-A2E5-4BFA-B571-9FDFE1BBFB44}"/>
              </a:ext>
            </a:extLst>
          </p:cNvPr>
          <p:cNvSpPr>
            <a:spLocks noGrp="1"/>
          </p:cNvSpPr>
          <p:nvPr>
            <p:ph type="body" sz="half" idx="2"/>
          </p:nvPr>
        </p:nvSpPr>
        <p:spPr>
          <a:xfrm>
            <a:off x="868680" y="3429000"/>
            <a:ext cx="3099816" cy="20665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3D92778A-DD4C-4651-9C53-8B0C44CD8805}"/>
              </a:ext>
            </a:extLst>
          </p:cNvPr>
          <p:cNvSpPr>
            <a:spLocks noGrp="1"/>
          </p:cNvSpPr>
          <p:nvPr>
            <p:ph type="dt" sz="half" idx="10"/>
          </p:nvPr>
        </p:nvSpPr>
        <p:spPr>
          <a:xfrm>
            <a:off x="868680" y="6356350"/>
            <a:ext cx="2743200" cy="365125"/>
          </a:xfrm>
        </p:spPr>
        <p:txBody>
          <a:bodyPr/>
          <a:lstStyle/>
          <a:p>
            <a:fld id="{E65C54E5-8DB2-4DFC-AF7F-AD8C8274625A}" type="datetime1">
              <a:rPr lang="en-US" smtClean="0"/>
              <a:t>10/11/2024</a:t>
            </a:fld>
            <a:endParaRPr lang="en-US" dirty="0"/>
          </a:p>
        </p:txBody>
      </p:sp>
      <p:sp>
        <p:nvSpPr>
          <p:cNvPr id="6" name="Footer Placeholder 5">
            <a:extLst>
              <a:ext uri="{FF2B5EF4-FFF2-40B4-BE49-F238E27FC236}">
                <a16:creationId xmlns:a16="http://schemas.microsoft.com/office/drawing/2014/main" id="{9D6C7F66-2DFA-4146-BE1A-CE2890FE45E2}"/>
              </a:ext>
            </a:extLst>
          </p:cNvPr>
          <p:cNvSpPr>
            <a:spLocks noGrp="1"/>
          </p:cNvSpPr>
          <p:nvPr>
            <p:ph type="ftr" sz="quarter" idx="11"/>
          </p:nvPr>
        </p:nvSpPr>
        <p:spPr/>
        <p:txBody>
          <a:bodyPr/>
          <a:lstStyle/>
          <a:p>
            <a:r>
              <a:rPr lang="en-US"/>
              <a:t>Author - Sasha Latypova</a:t>
            </a:r>
          </a:p>
        </p:txBody>
      </p:sp>
      <p:sp>
        <p:nvSpPr>
          <p:cNvPr id="7" name="Slide Number Placeholder 6">
            <a:extLst>
              <a:ext uri="{FF2B5EF4-FFF2-40B4-BE49-F238E27FC236}">
                <a16:creationId xmlns:a16="http://schemas.microsoft.com/office/drawing/2014/main" id="{D285D185-B1B6-4D62-81BE-BE82C80ACA6C}"/>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565664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6774E-A2B8-2A5E-A29C-2C541A6350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2E5235-D1F3-979F-3850-E6715AA61DD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721E8B-2A70-91BD-C7C7-28EF7451DB9F}"/>
              </a:ext>
            </a:extLst>
          </p:cNvPr>
          <p:cNvSpPr>
            <a:spLocks noGrp="1"/>
          </p:cNvSpPr>
          <p:nvPr>
            <p:ph type="dt" sz="half" idx="10"/>
          </p:nvPr>
        </p:nvSpPr>
        <p:spPr/>
        <p:txBody>
          <a:bodyPr/>
          <a:lstStyle/>
          <a:p>
            <a:fld id="{11670FAE-FED0-4622-8342-FEE5FA1E555F}" type="datetime1">
              <a:rPr lang="en-US" smtClean="0"/>
              <a:t>10/11/2024</a:t>
            </a:fld>
            <a:endParaRPr lang="en-US"/>
          </a:p>
        </p:txBody>
      </p:sp>
      <p:sp>
        <p:nvSpPr>
          <p:cNvPr id="5" name="Footer Placeholder 4">
            <a:extLst>
              <a:ext uri="{FF2B5EF4-FFF2-40B4-BE49-F238E27FC236}">
                <a16:creationId xmlns:a16="http://schemas.microsoft.com/office/drawing/2014/main" id="{09711906-8202-0553-3D55-7CC06DE3D2A3}"/>
              </a:ext>
            </a:extLst>
          </p:cNvPr>
          <p:cNvSpPr>
            <a:spLocks noGrp="1"/>
          </p:cNvSpPr>
          <p:nvPr>
            <p:ph type="ftr" sz="quarter" idx="11"/>
          </p:nvPr>
        </p:nvSpPr>
        <p:spPr/>
        <p:txBody>
          <a:bodyPr/>
          <a:lstStyle/>
          <a:p>
            <a:r>
              <a:rPr lang="en-US"/>
              <a:t>Author - Sasha Latypova</a:t>
            </a:r>
          </a:p>
        </p:txBody>
      </p:sp>
      <p:sp>
        <p:nvSpPr>
          <p:cNvPr id="6" name="Slide Number Placeholder 5">
            <a:extLst>
              <a:ext uri="{FF2B5EF4-FFF2-40B4-BE49-F238E27FC236}">
                <a16:creationId xmlns:a16="http://schemas.microsoft.com/office/drawing/2014/main" id="{1C3A6765-AFD3-0767-E3F9-4DCCAE24AD5E}"/>
              </a:ext>
            </a:extLst>
          </p:cNvPr>
          <p:cNvSpPr>
            <a:spLocks noGrp="1"/>
          </p:cNvSpPr>
          <p:nvPr>
            <p:ph type="sldNum" sz="quarter" idx="12"/>
          </p:nvPr>
        </p:nvSpPr>
        <p:spPr/>
        <p:txBody>
          <a:bodyPr/>
          <a:lstStyle/>
          <a:p>
            <a:fld id="{04105CDA-26D5-4DED-89A1-100C6DE52259}" type="slidenum">
              <a:rPr lang="en-US" smtClean="0"/>
              <a:t>‹#›</a:t>
            </a:fld>
            <a:endParaRPr lang="en-US"/>
          </a:p>
        </p:txBody>
      </p:sp>
    </p:spTree>
    <p:extLst>
      <p:ext uri="{BB962C8B-B14F-4D97-AF65-F5344CB8AC3E}">
        <p14:creationId xmlns:p14="http://schemas.microsoft.com/office/powerpoint/2010/main" val="3317800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8B77B5-211C-456E-B79F-306CC3619347}"/>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B63C338-194D-4F23-ABEC-60A7EA96F302}"/>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0C04DCC-0E3E-4F05-9FAC-9FA6CA4B2BAE}"/>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Picture Placeholder 2">
            <a:extLst>
              <a:ext uri="{FF2B5EF4-FFF2-40B4-BE49-F238E27FC236}">
                <a16:creationId xmlns:a16="http://schemas.microsoft.com/office/drawing/2014/main" id="{EBA29649-B19F-499E-8E9A-3577EAC8F031}"/>
              </a:ext>
            </a:extLst>
          </p:cNvPr>
          <p:cNvSpPr>
            <a:spLocks noGrp="1"/>
          </p:cNvSpPr>
          <p:nvPr>
            <p:ph type="pic" idx="1"/>
          </p:nvPr>
        </p:nvSpPr>
        <p:spPr>
          <a:xfrm>
            <a:off x="4965192" y="1161288"/>
            <a:ext cx="6729984" cy="4645152"/>
          </a:xfrm>
        </p:spPr>
        <p:txBody>
          <a:bodyPr>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1BC9EF2E-A8CD-41A1-B11A-0D8842797A98}"/>
              </a:ext>
            </a:extLst>
          </p:cNvPr>
          <p:cNvSpPr>
            <a:spLocks noGrp="1"/>
          </p:cNvSpPr>
          <p:nvPr>
            <p:ph type="body" sz="half" idx="2"/>
          </p:nvPr>
        </p:nvSpPr>
        <p:spPr>
          <a:xfrm>
            <a:off x="868680" y="3438144"/>
            <a:ext cx="3099816" cy="205740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44257B5-0DE0-401F-9171-E8687A97DBA7}"/>
              </a:ext>
            </a:extLst>
          </p:cNvPr>
          <p:cNvSpPr>
            <a:spLocks noGrp="1"/>
          </p:cNvSpPr>
          <p:nvPr>
            <p:ph type="dt" sz="half" idx="10"/>
          </p:nvPr>
        </p:nvSpPr>
        <p:spPr>
          <a:xfrm>
            <a:off x="868680" y="6356350"/>
            <a:ext cx="2743200" cy="365125"/>
          </a:xfrm>
        </p:spPr>
        <p:txBody>
          <a:bodyPr/>
          <a:lstStyle/>
          <a:p>
            <a:fld id="{03BBF5F8-43B2-4FAD-911C-22FC5F6A22D3}" type="datetime1">
              <a:rPr lang="en-US" smtClean="0"/>
              <a:t>10/11/2024</a:t>
            </a:fld>
            <a:endParaRPr lang="en-US"/>
          </a:p>
        </p:txBody>
      </p:sp>
      <p:sp>
        <p:nvSpPr>
          <p:cNvPr id="6" name="Footer Placeholder 5">
            <a:extLst>
              <a:ext uri="{FF2B5EF4-FFF2-40B4-BE49-F238E27FC236}">
                <a16:creationId xmlns:a16="http://schemas.microsoft.com/office/drawing/2014/main" id="{788CD9AD-D667-4FD4-AA34-428AA0BCD09E}"/>
              </a:ext>
            </a:extLst>
          </p:cNvPr>
          <p:cNvSpPr>
            <a:spLocks noGrp="1"/>
          </p:cNvSpPr>
          <p:nvPr>
            <p:ph type="ftr" sz="quarter" idx="11"/>
          </p:nvPr>
        </p:nvSpPr>
        <p:spPr/>
        <p:txBody>
          <a:bodyPr/>
          <a:lstStyle/>
          <a:p>
            <a:r>
              <a:rPr lang="en-US"/>
              <a:t>Author - Sasha Latypova</a:t>
            </a:r>
          </a:p>
        </p:txBody>
      </p:sp>
      <p:sp>
        <p:nvSpPr>
          <p:cNvPr id="7" name="Slide Number Placeholder 6">
            <a:extLst>
              <a:ext uri="{FF2B5EF4-FFF2-40B4-BE49-F238E27FC236}">
                <a16:creationId xmlns:a16="http://schemas.microsoft.com/office/drawing/2014/main" id="{18770FB6-F273-4BA6-8B97-9835AC537871}"/>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6233421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32C18-E430-4EC7-BD7C-99D86D012231}"/>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8FC5012F-7119-4D94-9717-3862E1C938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ED9A4A-D287-4207-9037-70DB007A1707}"/>
              </a:ext>
            </a:extLst>
          </p:cNvPr>
          <p:cNvSpPr>
            <a:spLocks noGrp="1"/>
          </p:cNvSpPr>
          <p:nvPr>
            <p:ph type="dt" sz="half" idx="10"/>
          </p:nvPr>
        </p:nvSpPr>
        <p:spPr/>
        <p:txBody>
          <a:bodyPr/>
          <a:lstStyle/>
          <a:p>
            <a:fld id="{10802CAC-0CDF-4774-BC9A-250B482AF160}" type="datetime1">
              <a:rPr lang="en-US" smtClean="0"/>
              <a:t>10/11/2024</a:t>
            </a:fld>
            <a:endParaRPr lang="en-US"/>
          </a:p>
        </p:txBody>
      </p:sp>
      <p:sp>
        <p:nvSpPr>
          <p:cNvPr id="5" name="Footer Placeholder 4">
            <a:extLst>
              <a:ext uri="{FF2B5EF4-FFF2-40B4-BE49-F238E27FC236}">
                <a16:creationId xmlns:a16="http://schemas.microsoft.com/office/drawing/2014/main" id="{61ECFCAC-80DB-43BB-B3F1-AC22BACEE360}"/>
              </a:ext>
            </a:extLst>
          </p:cNvPr>
          <p:cNvSpPr>
            <a:spLocks noGrp="1"/>
          </p:cNvSpPr>
          <p:nvPr>
            <p:ph type="ftr" sz="quarter" idx="11"/>
          </p:nvPr>
        </p:nvSpPr>
        <p:spPr/>
        <p:txBody>
          <a:bodyPr/>
          <a:lstStyle/>
          <a:p>
            <a:r>
              <a:rPr lang="en-US"/>
              <a:t>Author - Sasha Latypova</a:t>
            </a:r>
          </a:p>
        </p:txBody>
      </p:sp>
      <p:sp>
        <p:nvSpPr>
          <p:cNvPr id="6" name="Slide Number Placeholder 5">
            <a:extLst>
              <a:ext uri="{FF2B5EF4-FFF2-40B4-BE49-F238E27FC236}">
                <a16:creationId xmlns:a16="http://schemas.microsoft.com/office/drawing/2014/main" id="{D7679730-3487-4D94-A0DC-C21684963AB3}"/>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5105619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43C89D-929E-4CD1-BCCC-72A14C0335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ED450EA-A577-4B76-A12F-650BEB20FD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D2603B-9ACE-4FA9-805B-9B91EB63DF7D}"/>
              </a:ext>
            </a:extLst>
          </p:cNvPr>
          <p:cNvSpPr>
            <a:spLocks noGrp="1"/>
          </p:cNvSpPr>
          <p:nvPr>
            <p:ph type="dt" sz="half" idx="10"/>
          </p:nvPr>
        </p:nvSpPr>
        <p:spPr/>
        <p:txBody>
          <a:bodyPr/>
          <a:lstStyle/>
          <a:p>
            <a:fld id="{9FA03ECA-B117-4A6B-B4EC-347C1ED6F77D}" type="datetime1">
              <a:rPr lang="en-US" smtClean="0"/>
              <a:t>10/11/2024</a:t>
            </a:fld>
            <a:endParaRPr lang="en-US"/>
          </a:p>
        </p:txBody>
      </p:sp>
      <p:sp>
        <p:nvSpPr>
          <p:cNvPr id="5" name="Footer Placeholder 4">
            <a:extLst>
              <a:ext uri="{FF2B5EF4-FFF2-40B4-BE49-F238E27FC236}">
                <a16:creationId xmlns:a16="http://schemas.microsoft.com/office/drawing/2014/main" id="{7ECE18AC-D6A9-4A61-885D-68E2B684A438}"/>
              </a:ext>
            </a:extLst>
          </p:cNvPr>
          <p:cNvSpPr>
            <a:spLocks noGrp="1"/>
          </p:cNvSpPr>
          <p:nvPr>
            <p:ph type="ftr" sz="quarter" idx="11"/>
          </p:nvPr>
        </p:nvSpPr>
        <p:spPr/>
        <p:txBody>
          <a:bodyPr/>
          <a:lstStyle/>
          <a:p>
            <a:r>
              <a:rPr lang="en-US"/>
              <a:t>Author - Sasha Latypova</a:t>
            </a:r>
          </a:p>
        </p:txBody>
      </p:sp>
      <p:sp>
        <p:nvSpPr>
          <p:cNvPr id="6" name="Slide Number Placeholder 5">
            <a:extLst>
              <a:ext uri="{FF2B5EF4-FFF2-40B4-BE49-F238E27FC236}">
                <a16:creationId xmlns:a16="http://schemas.microsoft.com/office/drawing/2014/main" id="{75197AE4-AA47-4E14-8FFE-171FAE47F49E}"/>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718481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7490D-969C-3C2B-452B-89E29185896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99A879F-B15B-AB87-91A4-4EC95E0318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A8D87B1-28B4-35F6-3F9D-0873751BCCE1}"/>
              </a:ext>
            </a:extLst>
          </p:cNvPr>
          <p:cNvSpPr>
            <a:spLocks noGrp="1"/>
          </p:cNvSpPr>
          <p:nvPr>
            <p:ph type="dt" sz="half" idx="10"/>
          </p:nvPr>
        </p:nvSpPr>
        <p:spPr/>
        <p:txBody>
          <a:bodyPr/>
          <a:lstStyle/>
          <a:p>
            <a:fld id="{8CF26973-C7EF-4E82-866D-B10BD8877237}" type="datetime1">
              <a:rPr lang="en-US" smtClean="0"/>
              <a:t>10/11/2024</a:t>
            </a:fld>
            <a:endParaRPr lang="en-US"/>
          </a:p>
        </p:txBody>
      </p:sp>
      <p:sp>
        <p:nvSpPr>
          <p:cNvPr id="5" name="Footer Placeholder 4">
            <a:extLst>
              <a:ext uri="{FF2B5EF4-FFF2-40B4-BE49-F238E27FC236}">
                <a16:creationId xmlns:a16="http://schemas.microsoft.com/office/drawing/2014/main" id="{6D0E5322-F55A-20F9-D840-1144E255E2C4}"/>
              </a:ext>
            </a:extLst>
          </p:cNvPr>
          <p:cNvSpPr>
            <a:spLocks noGrp="1"/>
          </p:cNvSpPr>
          <p:nvPr>
            <p:ph type="ftr" sz="quarter" idx="11"/>
          </p:nvPr>
        </p:nvSpPr>
        <p:spPr/>
        <p:txBody>
          <a:bodyPr/>
          <a:lstStyle/>
          <a:p>
            <a:r>
              <a:rPr lang="en-US"/>
              <a:t>Author - Sasha Latypova</a:t>
            </a:r>
          </a:p>
        </p:txBody>
      </p:sp>
      <p:sp>
        <p:nvSpPr>
          <p:cNvPr id="6" name="Slide Number Placeholder 5">
            <a:extLst>
              <a:ext uri="{FF2B5EF4-FFF2-40B4-BE49-F238E27FC236}">
                <a16:creationId xmlns:a16="http://schemas.microsoft.com/office/drawing/2014/main" id="{DF2B4209-C821-1E4C-50B7-1D850A9EE29B}"/>
              </a:ext>
            </a:extLst>
          </p:cNvPr>
          <p:cNvSpPr>
            <a:spLocks noGrp="1"/>
          </p:cNvSpPr>
          <p:nvPr>
            <p:ph type="sldNum" sz="quarter" idx="12"/>
          </p:nvPr>
        </p:nvSpPr>
        <p:spPr/>
        <p:txBody>
          <a:bodyPr/>
          <a:lstStyle/>
          <a:p>
            <a:fld id="{04105CDA-26D5-4DED-89A1-100C6DE52259}" type="slidenum">
              <a:rPr lang="en-US" smtClean="0"/>
              <a:t>‹#›</a:t>
            </a:fld>
            <a:endParaRPr lang="en-US"/>
          </a:p>
        </p:txBody>
      </p:sp>
    </p:spTree>
    <p:extLst>
      <p:ext uri="{BB962C8B-B14F-4D97-AF65-F5344CB8AC3E}">
        <p14:creationId xmlns:p14="http://schemas.microsoft.com/office/powerpoint/2010/main" val="793029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77BB9-E4E8-E485-E35F-735D789FB2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9203E2-D401-B7EF-CD75-C01EE2B4AAA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EB9251-C2AF-9275-6D87-0D9E27B9C0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50F31CF-C799-8BAE-0FD6-B5DB02CAB55A}"/>
              </a:ext>
            </a:extLst>
          </p:cNvPr>
          <p:cNvSpPr>
            <a:spLocks noGrp="1"/>
          </p:cNvSpPr>
          <p:nvPr>
            <p:ph type="dt" sz="half" idx="10"/>
          </p:nvPr>
        </p:nvSpPr>
        <p:spPr/>
        <p:txBody>
          <a:bodyPr/>
          <a:lstStyle/>
          <a:p>
            <a:fld id="{755FF194-6C57-4CB0-8883-6612EB1B1A4D}" type="datetime1">
              <a:rPr lang="en-US" smtClean="0"/>
              <a:t>10/11/2024</a:t>
            </a:fld>
            <a:endParaRPr lang="en-US"/>
          </a:p>
        </p:txBody>
      </p:sp>
      <p:sp>
        <p:nvSpPr>
          <p:cNvPr id="6" name="Footer Placeholder 5">
            <a:extLst>
              <a:ext uri="{FF2B5EF4-FFF2-40B4-BE49-F238E27FC236}">
                <a16:creationId xmlns:a16="http://schemas.microsoft.com/office/drawing/2014/main" id="{3D8B0B34-18D2-023B-08BE-E69C6B9A3988}"/>
              </a:ext>
            </a:extLst>
          </p:cNvPr>
          <p:cNvSpPr>
            <a:spLocks noGrp="1"/>
          </p:cNvSpPr>
          <p:nvPr>
            <p:ph type="ftr" sz="quarter" idx="11"/>
          </p:nvPr>
        </p:nvSpPr>
        <p:spPr/>
        <p:txBody>
          <a:bodyPr/>
          <a:lstStyle/>
          <a:p>
            <a:r>
              <a:rPr lang="en-US"/>
              <a:t>Author - Sasha Latypova</a:t>
            </a:r>
          </a:p>
        </p:txBody>
      </p:sp>
      <p:sp>
        <p:nvSpPr>
          <p:cNvPr id="7" name="Slide Number Placeholder 6">
            <a:extLst>
              <a:ext uri="{FF2B5EF4-FFF2-40B4-BE49-F238E27FC236}">
                <a16:creationId xmlns:a16="http://schemas.microsoft.com/office/drawing/2014/main" id="{F0148509-1744-C35D-6C37-6DD666D943DB}"/>
              </a:ext>
            </a:extLst>
          </p:cNvPr>
          <p:cNvSpPr>
            <a:spLocks noGrp="1"/>
          </p:cNvSpPr>
          <p:nvPr>
            <p:ph type="sldNum" sz="quarter" idx="12"/>
          </p:nvPr>
        </p:nvSpPr>
        <p:spPr/>
        <p:txBody>
          <a:bodyPr/>
          <a:lstStyle/>
          <a:p>
            <a:fld id="{04105CDA-26D5-4DED-89A1-100C6DE52259}" type="slidenum">
              <a:rPr lang="en-US" smtClean="0"/>
              <a:t>‹#›</a:t>
            </a:fld>
            <a:endParaRPr lang="en-US"/>
          </a:p>
        </p:txBody>
      </p:sp>
    </p:spTree>
    <p:extLst>
      <p:ext uri="{BB962C8B-B14F-4D97-AF65-F5344CB8AC3E}">
        <p14:creationId xmlns:p14="http://schemas.microsoft.com/office/powerpoint/2010/main" val="1270355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85DEA-2A33-3215-36AC-55F9C4EC45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C1382E2-90C3-1F4E-4B4D-B486918CC2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2D243C6-93E7-F39A-7508-019EA1B675F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B26AF67-727A-6008-F89B-952BC028FB1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BFEBE98-146F-3FF3-5F88-666FE8BF1EB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2762A5A-88A8-0CAB-DE73-1E4798BE78E8}"/>
              </a:ext>
            </a:extLst>
          </p:cNvPr>
          <p:cNvSpPr>
            <a:spLocks noGrp="1"/>
          </p:cNvSpPr>
          <p:nvPr>
            <p:ph type="dt" sz="half" idx="10"/>
          </p:nvPr>
        </p:nvSpPr>
        <p:spPr/>
        <p:txBody>
          <a:bodyPr/>
          <a:lstStyle/>
          <a:p>
            <a:fld id="{3D48CFC7-8E7C-4EE1-B9C4-CE83A4F6598E}" type="datetime1">
              <a:rPr lang="en-US" smtClean="0"/>
              <a:t>10/11/2024</a:t>
            </a:fld>
            <a:endParaRPr lang="en-US"/>
          </a:p>
        </p:txBody>
      </p:sp>
      <p:sp>
        <p:nvSpPr>
          <p:cNvPr id="8" name="Footer Placeholder 7">
            <a:extLst>
              <a:ext uri="{FF2B5EF4-FFF2-40B4-BE49-F238E27FC236}">
                <a16:creationId xmlns:a16="http://schemas.microsoft.com/office/drawing/2014/main" id="{A30849D4-A5B0-873C-38D1-FBDF6C55692D}"/>
              </a:ext>
            </a:extLst>
          </p:cNvPr>
          <p:cNvSpPr>
            <a:spLocks noGrp="1"/>
          </p:cNvSpPr>
          <p:nvPr>
            <p:ph type="ftr" sz="quarter" idx="11"/>
          </p:nvPr>
        </p:nvSpPr>
        <p:spPr/>
        <p:txBody>
          <a:bodyPr/>
          <a:lstStyle/>
          <a:p>
            <a:r>
              <a:rPr lang="en-US"/>
              <a:t>Author - Sasha Latypova</a:t>
            </a:r>
          </a:p>
        </p:txBody>
      </p:sp>
      <p:sp>
        <p:nvSpPr>
          <p:cNvPr id="9" name="Slide Number Placeholder 8">
            <a:extLst>
              <a:ext uri="{FF2B5EF4-FFF2-40B4-BE49-F238E27FC236}">
                <a16:creationId xmlns:a16="http://schemas.microsoft.com/office/drawing/2014/main" id="{BE0FB261-2DEB-41A7-7C07-9757835212E7}"/>
              </a:ext>
            </a:extLst>
          </p:cNvPr>
          <p:cNvSpPr>
            <a:spLocks noGrp="1"/>
          </p:cNvSpPr>
          <p:nvPr>
            <p:ph type="sldNum" sz="quarter" idx="12"/>
          </p:nvPr>
        </p:nvSpPr>
        <p:spPr/>
        <p:txBody>
          <a:bodyPr/>
          <a:lstStyle/>
          <a:p>
            <a:fld id="{04105CDA-26D5-4DED-89A1-100C6DE52259}" type="slidenum">
              <a:rPr lang="en-US" smtClean="0"/>
              <a:t>‹#›</a:t>
            </a:fld>
            <a:endParaRPr lang="en-US"/>
          </a:p>
        </p:txBody>
      </p:sp>
    </p:spTree>
    <p:extLst>
      <p:ext uri="{BB962C8B-B14F-4D97-AF65-F5344CB8AC3E}">
        <p14:creationId xmlns:p14="http://schemas.microsoft.com/office/powerpoint/2010/main" val="238049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ECB8D-DBA9-FE22-2DD7-E638933CFDA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134A13-8732-14F1-046C-188351D72868}"/>
              </a:ext>
            </a:extLst>
          </p:cNvPr>
          <p:cNvSpPr>
            <a:spLocks noGrp="1"/>
          </p:cNvSpPr>
          <p:nvPr>
            <p:ph type="dt" sz="half" idx="10"/>
          </p:nvPr>
        </p:nvSpPr>
        <p:spPr/>
        <p:txBody>
          <a:bodyPr/>
          <a:lstStyle/>
          <a:p>
            <a:fld id="{B4950083-2A85-4FAE-B3CB-BB293CED4333}" type="datetime1">
              <a:rPr lang="en-US" smtClean="0"/>
              <a:t>10/11/2024</a:t>
            </a:fld>
            <a:endParaRPr lang="en-US"/>
          </a:p>
        </p:txBody>
      </p:sp>
      <p:sp>
        <p:nvSpPr>
          <p:cNvPr id="4" name="Footer Placeholder 3">
            <a:extLst>
              <a:ext uri="{FF2B5EF4-FFF2-40B4-BE49-F238E27FC236}">
                <a16:creationId xmlns:a16="http://schemas.microsoft.com/office/drawing/2014/main" id="{5B0E9937-417B-DF3E-9A2D-8996005C493C}"/>
              </a:ext>
            </a:extLst>
          </p:cNvPr>
          <p:cNvSpPr>
            <a:spLocks noGrp="1"/>
          </p:cNvSpPr>
          <p:nvPr>
            <p:ph type="ftr" sz="quarter" idx="11"/>
          </p:nvPr>
        </p:nvSpPr>
        <p:spPr/>
        <p:txBody>
          <a:bodyPr/>
          <a:lstStyle/>
          <a:p>
            <a:r>
              <a:rPr lang="en-US"/>
              <a:t>Author - Sasha Latypova</a:t>
            </a:r>
          </a:p>
        </p:txBody>
      </p:sp>
      <p:sp>
        <p:nvSpPr>
          <p:cNvPr id="5" name="Slide Number Placeholder 4">
            <a:extLst>
              <a:ext uri="{FF2B5EF4-FFF2-40B4-BE49-F238E27FC236}">
                <a16:creationId xmlns:a16="http://schemas.microsoft.com/office/drawing/2014/main" id="{0DFC2167-3503-0680-FF4B-55E60E28F57C}"/>
              </a:ext>
            </a:extLst>
          </p:cNvPr>
          <p:cNvSpPr>
            <a:spLocks noGrp="1"/>
          </p:cNvSpPr>
          <p:nvPr>
            <p:ph type="sldNum" sz="quarter" idx="12"/>
          </p:nvPr>
        </p:nvSpPr>
        <p:spPr/>
        <p:txBody>
          <a:bodyPr/>
          <a:lstStyle/>
          <a:p>
            <a:fld id="{04105CDA-26D5-4DED-89A1-100C6DE52259}" type="slidenum">
              <a:rPr lang="en-US" smtClean="0"/>
              <a:t>‹#›</a:t>
            </a:fld>
            <a:endParaRPr lang="en-US"/>
          </a:p>
        </p:txBody>
      </p:sp>
    </p:spTree>
    <p:extLst>
      <p:ext uri="{BB962C8B-B14F-4D97-AF65-F5344CB8AC3E}">
        <p14:creationId xmlns:p14="http://schemas.microsoft.com/office/powerpoint/2010/main" val="672599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2901515-F785-650E-B373-101D7F9AF3EE}"/>
              </a:ext>
            </a:extLst>
          </p:cNvPr>
          <p:cNvSpPr>
            <a:spLocks noGrp="1"/>
          </p:cNvSpPr>
          <p:nvPr>
            <p:ph type="dt" sz="half" idx="10"/>
          </p:nvPr>
        </p:nvSpPr>
        <p:spPr/>
        <p:txBody>
          <a:bodyPr/>
          <a:lstStyle/>
          <a:p>
            <a:fld id="{877A4028-83B9-4B51-9E93-036478A2E21F}" type="datetime1">
              <a:rPr lang="en-US" smtClean="0"/>
              <a:t>10/11/2024</a:t>
            </a:fld>
            <a:endParaRPr lang="en-US"/>
          </a:p>
        </p:txBody>
      </p:sp>
      <p:sp>
        <p:nvSpPr>
          <p:cNvPr id="3" name="Footer Placeholder 2">
            <a:extLst>
              <a:ext uri="{FF2B5EF4-FFF2-40B4-BE49-F238E27FC236}">
                <a16:creationId xmlns:a16="http://schemas.microsoft.com/office/drawing/2014/main" id="{44109B0D-B574-CF6B-B811-70D8C847FE18}"/>
              </a:ext>
            </a:extLst>
          </p:cNvPr>
          <p:cNvSpPr>
            <a:spLocks noGrp="1"/>
          </p:cNvSpPr>
          <p:nvPr>
            <p:ph type="ftr" sz="quarter" idx="11"/>
          </p:nvPr>
        </p:nvSpPr>
        <p:spPr/>
        <p:txBody>
          <a:bodyPr/>
          <a:lstStyle/>
          <a:p>
            <a:r>
              <a:rPr lang="en-US"/>
              <a:t>Author - Sasha Latypova</a:t>
            </a:r>
          </a:p>
        </p:txBody>
      </p:sp>
      <p:sp>
        <p:nvSpPr>
          <p:cNvPr id="4" name="Slide Number Placeholder 3">
            <a:extLst>
              <a:ext uri="{FF2B5EF4-FFF2-40B4-BE49-F238E27FC236}">
                <a16:creationId xmlns:a16="http://schemas.microsoft.com/office/drawing/2014/main" id="{E83F5DFC-1327-2536-E5EB-6316DA42E26A}"/>
              </a:ext>
            </a:extLst>
          </p:cNvPr>
          <p:cNvSpPr>
            <a:spLocks noGrp="1"/>
          </p:cNvSpPr>
          <p:nvPr>
            <p:ph type="sldNum" sz="quarter" idx="12"/>
          </p:nvPr>
        </p:nvSpPr>
        <p:spPr/>
        <p:txBody>
          <a:bodyPr/>
          <a:lstStyle/>
          <a:p>
            <a:fld id="{04105CDA-26D5-4DED-89A1-100C6DE52259}" type="slidenum">
              <a:rPr lang="en-US" smtClean="0"/>
              <a:t>‹#›</a:t>
            </a:fld>
            <a:endParaRPr lang="en-US"/>
          </a:p>
        </p:txBody>
      </p:sp>
    </p:spTree>
    <p:extLst>
      <p:ext uri="{BB962C8B-B14F-4D97-AF65-F5344CB8AC3E}">
        <p14:creationId xmlns:p14="http://schemas.microsoft.com/office/powerpoint/2010/main" val="1037533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1DD17-9C67-7CCA-B1DF-5E763BA6F3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EA5A993-86D5-23B2-D595-6DF1C3D178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D305ED5-FAC8-15DC-6A47-44DB7DF7F7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36AF7E-9CB8-922C-F215-953B522674FB}"/>
              </a:ext>
            </a:extLst>
          </p:cNvPr>
          <p:cNvSpPr>
            <a:spLocks noGrp="1"/>
          </p:cNvSpPr>
          <p:nvPr>
            <p:ph type="dt" sz="half" idx="10"/>
          </p:nvPr>
        </p:nvSpPr>
        <p:spPr/>
        <p:txBody>
          <a:bodyPr/>
          <a:lstStyle/>
          <a:p>
            <a:fld id="{40FDC575-3861-4DDE-A657-D39C7F6717AE}" type="datetime1">
              <a:rPr lang="en-US" smtClean="0"/>
              <a:t>10/11/2024</a:t>
            </a:fld>
            <a:endParaRPr lang="en-US"/>
          </a:p>
        </p:txBody>
      </p:sp>
      <p:sp>
        <p:nvSpPr>
          <p:cNvPr id="6" name="Footer Placeholder 5">
            <a:extLst>
              <a:ext uri="{FF2B5EF4-FFF2-40B4-BE49-F238E27FC236}">
                <a16:creationId xmlns:a16="http://schemas.microsoft.com/office/drawing/2014/main" id="{55A002C9-956E-A86F-5EDC-9BFE2ABABC1A}"/>
              </a:ext>
            </a:extLst>
          </p:cNvPr>
          <p:cNvSpPr>
            <a:spLocks noGrp="1"/>
          </p:cNvSpPr>
          <p:nvPr>
            <p:ph type="ftr" sz="quarter" idx="11"/>
          </p:nvPr>
        </p:nvSpPr>
        <p:spPr/>
        <p:txBody>
          <a:bodyPr/>
          <a:lstStyle/>
          <a:p>
            <a:r>
              <a:rPr lang="en-US"/>
              <a:t>Author - Sasha Latypova</a:t>
            </a:r>
          </a:p>
        </p:txBody>
      </p:sp>
      <p:sp>
        <p:nvSpPr>
          <p:cNvPr id="7" name="Slide Number Placeholder 6">
            <a:extLst>
              <a:ext uri="{FF2B5EF4-FFF2-40B4-BE49-F238E27FC236}">
                <a16:creationId xmlns:a16="http://schemas.microsoft.com/office/drawing/2014/main" id="{ABB3170A-1BE0-11D3-1773-D3E84817FB33}"/>
              </a:ext>
            </a:extLst>
          </p:cNvPr>
          <p:cNvSpPr>
            <a:spLocks noGrp="1"/>
          </p:cNvSpPr>
          <p:nvPr>
            <p:ph type="sldNum" sz="quarter" idx="12"/>
          </p:nvPr>
        </p:nvSpPr>
        <p:spPr/>
        <p:txBody>
          <a:bodyPr/>
          <a:lstStyle/>
          <a:p>
            <a:fld id="{04105CDA-26D5-4DED-89A1-100C6DE52259}" type="slidenum">
              <a:rPr lang="en-US" smtClean="0"/>
              <a:t>‹#›</a:t>
            </a:fld>
            <a:endParaRPr lang="en-US"/>
          </a:p>
        </p:txBody>
      </p:sp>
    </p:spTree>
    <p:extLst>
      <p:ext uri="{BB962C8B-B14F-4D97-AF65-F5344CB8AC3E}">
        <p14:creationId xmlns:p14="http://schemas.microsoft.com/office/powerpoint/2010/main" val="280874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F3F51-0F40-0093-7998-BC8C7FA1E4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478CC6C-A26C-A3E9-C9C3-E138E629A0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01038BE-F7CB-7B0F-160D-41488D1833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F3D8B8-9186-1DFD-7FCB-2FB51BA7BA87}"/>
              </a:ext>
            </a:extLst>
          </p:cNvPr>
          <p:cNvSpPr>
            <a:spLocks noGrp="1"/>
          </p:cNvSpPr>
          <p:nvPr>
            <p:ph type="dt" sz="half" idx="10"/>
          </p:nvPr>
        </p:nvSpPr>
        <p:spPr/>
        <p:txBody>
          <a:bodyPr/>
          <a:lstStyle/>
          <a:p>
            <a:fld id="{BA684185-A39B-4DFD-A7BD-31B7DADFFD13}" type="datetime1">
              <a:rPr lang="en-US" smtClean="0"/>
              <a:t>10/11/2024</a:t>
            </a:fld>
            <a:endParaRPr lang="en-US"/>
          </a:p>
        </p:txBody>
      </p:sp>
      <p:sp>
        <p:nvSpPr>
          <p:cNvPr id="6" name="Footer Placeholder 5">
            <a:extLst>
              <a:ext uri="{FF2B5EF4-FFF2-40B4-BE49-F238E27FC236}">
                <a16:creationId xmlns:a16="http://schemas.microsoft.com/office/drawing/2014/main" id="{CCD7903A-83B4-F532-0002-8AB69820A1BE}"/>
              </a:ext>
            </a:extLst>
          </p:cNvPr>
          <p:cNvSpPr>
            <a:spLocks noGrp="1"/>
          </p:cNvSpPr>
          <p:nvPr>
            <p:ph type="ftr" sz="quarter" idx="11"/>
          </p:nvPr>
        </p:nvSpPr>
        <p:spPr/>
        <p:txBody>
          <a:bodyPr/>
          <a:lstStyle/>
          <a:p>
            <a:r>
              <a:rPr lang="en-US"/>
              <a:t>Author - Sasha Latypova</a:t>
            </a:r>
          </a:p>
        </p:txBody>
      </p:sp>
      <p:sp>
        <p:nvSpPr>
          <p:cNvPr id="7" name="Slide Number Placeholder 6">
            <a:extLst>
              <a:ext uri="{FF2B5EF4-FFF2-40B4-BE49-F238E27FC236}">
                <a16:creationId xmlns:a16="http://schemas.microsoft.com/office/drawing/2014/main" id="{5D6E9DF4-E0E6-D0F6-3424-B8132D8FF2B1}"/>
              </a:ext>
            </a:extLst>
          </p:cNvPr>
          <p:cNvSpPr>
            <a:spLocks noGrp="1"/>
          </p:cNvSpPr>
          <p:nvPr>
            <p:ph type="sldNum" sz="quarter" idx="12"/>
          </p:nvPr>
        </p:nvSpPr>
        <p:spPr/>
        <p:txBody>
          <a:bodyPr/>
          <a:lstStyle/>
          <a:p>
            <a:fld id="{04105CDA-26D5-4DED-89A1-100C6DE52259}" type="slidenum">
              <a:rPr lang="en-US" smtClean="0"/>
              <a:t>‹#›</a:t>
            </a:fld>
            <a:endParaRPr lang="en-US"/>
          </a:p>
        </p:txBody>
      </p:sp>
    </p:spTree>
    <p:extLst>
      <p:ext uri="{BB962C8B-B14F-4D97-AF65-F5344CB8AC3E}">
        <p14:creationId xmlns:p14="http://schemas.microsoft.com/office/powerpoint/2010/main" val="3691629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AD9B64-AE2C-C08C-8382-CB0C08F209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9BE5FEF-5420-CFA8-EFA6-0C9721DFA0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EDAF83-9F1D-FA65-FCFD-EA49A36ED0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A0E1AB-EB09-4A50-A035-04B01B467B72}" type="datetime1">
              <a:rPr lang="en-US" smtClean="0"/>
              <a:t>10/11/2024</a:t>
            </a:fld>
            <a:endParaRPr lang="en-US"/>
          </a:p>
        </p:txBody>
      </p:sp>
      <p:sp>
        <p:nvSpPr>
          <p:cNvPr id="5" name="Footer Placeholder 4">
            <a:extLst>
              <a:ext uri="{FF2B5EF4-FFF2-40B4-BE49-F238E27FC236}">
                <a16:creationId xmlns:a16="http://schemas.microsoft.com/office/drawing/2014/main" id="{51E7D9CE-BB19-8C07-CA49-CA73047C08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Author - Sasha Latypova</a:t>
            </a:r>
          </a:p>
        </p:txBody>
      </p:sp>
      <p:sp>
        <p:nvSpPr>
          <p:cNvPr id="6" name="Slide Number Placeholder 5">
            <a:extLst>
              <a:ext uri="{FF2B5EF4-FFF2-40B4-BE49-F238E27FC236}">
                <a16:creationId xmlns:a16="http://schemas.microsoft.com/office/drawing/2014/main" id="{3E4FA4CF-BB06-BF58-560E-7CA41C7E59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05CDA-26D5-4DED-89A1-100C6DE52259}" type="slidenum">
              <a:rPr lang="en-US" smtClean="0"/>
              <a:t>‹#›</a:t>
            </a:fld>
            <a:endParaRPr lang="en-US"/>
          </a:p>
        </p:txBody>
      </p:sp>
    </p:spTree>
    <p:extLst>
      <p:ext uri="{BB962C8B-B14F-4D97-AF65-F5344CB8AC3E}">
        <p14:creationId xmlns:p14="http://schemas.microsoft.com/office/powerpoint/2010/main" val="4016074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325BDE-35A4-4AAD-960B-C1415864AD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459C78-0CC4-4552-93DD-49B4194D00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6744A3C-9C54-46A6-B3EF-5B36362423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4E4D53-8391-4819-B647-20CFFBC6C28E}" type="datetime1">
              <a:rPr lang="en-US" smtClean="0"/>
              <a:t>10/11/2024</a:t>
            </a:fld>
            <a:endParaRPr lang="en-US"/>
          </a:p>
        </p:txBody>
      </p:sp>
      <p:sp>
        <p:nvSpPr>
          <p:cNvPr id="5" name="Footer Placeholder 4">
            <a:extLst>
              <a:ext uri="{FF2B5EF4-FFF2-40B4-BE49-F238E27FC236}">
                <a16:creationId xmlns:a16="http://schemas.microsoft.com/office/drawing/2014/main" id="{07D5A696-7B4B-4181-A961-7D66556D50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Author - Sasha Latypova</a:t>
            </a:r>
          </a:p>
        </p:txBody>
      </p:sp>
      <p:sp>
        <p:nvSpPr>
          <p:cNvPr id="6" name="Slide Number Placeholder 5">
            <a:extLst>
              <a:ext uri="{FF2B5EF4-FFF2-40B4-BE49-F238E27FC236}">
                <a16:creationId xmlns:a16="http://schemas.microsoft.com/office/drawing/2014/main" id="{23038CB5-8F4A-401D-A3A9-B27DC15B7A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DC25EE-239B-4C5F-AAD1-255A7D5F1EE2}" type="slidenum">
              <a:rPr lang="en-US" smtClean="0"/>
              <a:t>‹#›</a:t>
            </a:fld>
            <a:endParaRPr lang="en-US"/>
          </a:p>
        </p:txBody>
      </p:sp>
    </p:spTree>
    <p:extLst>
      <p:ext uri="{BB962C8B-B14F-4D97-AF65-F5344CB8AC3E}">
        <p14:creationId xmlns:p14="http://schemas.microsoft.com/office/powerpoint/2010/main" val="32688700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www.howbad.info/"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public4.pagefreezer.com/browse/FDA/15-09-2022T08:43/https:/www.fda.gov/media/154536/download"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customXml" Target="../ink/ink1.xml"/></Relationships>
</file>

<file path=ppt/slides/_rels/slide5.xml.rels><?xml version="1.0" encoding="UTF-8" standalone="yes"?>
<Relationships xmlns="http://schemas.openxmlformats.org/package/2006/relationships"><Relationship Id="rId2" Type="http://schemas.openxmlformats.org/officeDocument/2006/relationships/hyperlink" Target="https://uscode.house.gov/view.xhtml?req=(title:21%20section:360bbb-3a%20edition:prelim)"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hyperlink" Target="https://www.fda.gov/media/143982/download"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8904E1-CB88-00FC-F8B8-438BA838BA4F}"/>
              </a:ext>
            </a:extLst>
          </p:cNvPr>
          <p:cNvSpPr>
            <a:spLocks noGrp="1"/>
          </p:cNvSpPr>
          <p:nvPr>
            <p:ph type="ctrTitle"/>
          </p:nvPr>
        </p:nvSpPr>
        <p:spPr>
          <a:xfrm>
            <a:off x="1524000" y="2147974"/>
            <a:ext cx="9144000" cy="2387600"/>
          </a:xfrm>
        </p:spPr>
        <p:txBody>
          <a:bodyPr>
            <a:normAutofit/>
          </a:bodyPr>
          <a:lstStyle/>
          <a:p>
            <a:r>
              <a:rPr lang="en-US" dirty="0"/>
              <a:t>COVID-19 Shots are EUA “Countermeasures”</a:t>
            </a:r>
          </a:p>
        </p:txBody>
      </p:sp>
      <p:sp>
        <p:nvSpPr>
          <p:cNvPr id="3" name="Subtitle 2">
            <a:extLst>
              <a:ext uri="{FF2B5EF4-FFF2-40B4-BE49-F238E27FC236}">
                <a16:creationId xmlns:a16="http://schemas.microsoft.com/office/drawing/2014/main" id="{9FF9B1F1-B32A-CFAB-E7F5-97261F7267F1}"/>
              </a:ext>
            </a:extLst>
          </p:cNvPr>
          <p:cNvSpPr>
            <a:spLocks noGrp="1"/>
          </p:cNvSpPr>
          <p:nvPr>
            <p:ph type="subTitle" idx="1"/>
          </p:nvPr>
        </p:nvSpPr>
        <p:spPr>
          <a:xfrm>
            <a:off x="1524000" y="4627649"/>
            <a:ext cx="9144000" cy="1655762"/>
          </a:xfrm>
        </p:spPr>
        <p:txBody>
          <a:bodyPr>
            <a:normAutofit lnSpcReduction="10000"/>
          </a:bodyPr>
          <a:lstStyle/>
          <a:p>
            <a:endParaRPr lang="en-US" dirty="0"/>
          </a:p>
          <a:p>
            <a:r>
              <a:rPr lang="en-US" dirty="0"/>
              <a:t>Sasha Latypova</a:t>
            </a:r>
          </a:p>
          <a:p>
            <a:r>
              <a:rPr lang="en-US"/>
              <a:t>Substack ”Due</a:t>
            </a:r>
            <a:r>
              <a:rPr lang="en-US" dirty="0"/>
              <a:t> Diligence and Art”</a:t>
            </a:r>
          </a:p>
          <a:p>
            <a:r>
              <a:rPr lang="en-US" dirty="0"/>
              <a:t>latypova@hotmail.com</a:t>
            </a:r>
          </a:p>
        </p:txBody>
      </p:sp>
    </p:spTree>
    <p:extLst>
      <p:ext uri="{BB962C8B-B14F-4D97-AF65-F5344CB8AC3E}">
        <p14:creationId xmlns:p14="http://schemas.microsoft.com/office/powerpoint/2010/main" val="625938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EEDB4-D8C9-FD7F-C82D-45D45347F316}"/>
              </a:ext>
            </a:extLst>
          </p:cNvPr>
          <p:cNvSpPr>
            <a:spLocks noGrp="1"/>
          </p:cNvSpPr>
          <p:nvPr>
            <p:ph type="title"/>
          </p:nvPr>
        </p:nvSpPr>
        <p:spPr/>
        <p:txBody>
          <a:bodyPr>
            <a:normAutofit/>
          </a:bodyPr>
          <a:lstStyle/>
          <a:p>
            <a:r>
              <a:rPr lang="en-US" dirty="0"/>
              <a:t>BLA lots and EUA lots are not materially different, all product is under EUA/PREP Act</a:t>
            </a:r>
          </a:p>
        </p:txBody>
      </p:sp>
      <p:sp>
        <p:nvSpPr>
          <p:cNvPr id="5" name="Slide Number Placeholder 4">
            <a:extLst>
              <a:ext uri="{FF2B5EF4-FFF2-40B4-BE49-F238E27FC236}">
                <a16:creationId xmlns:a16="http://schemas.microsoft.com/office/drawing/2014/main" id="{2CE224FB-CF33-62FC-19C6-8F373719F4F2}"/>
              </a:ext>
            </a:extLst>
          </p:cNvPr>
          <p:cNvSpPr>
            <a:spLocks noGrp="1"/>
          </p:cNvSpPr>
          <p:nvPr>
            <p:ph type="sldNum" sz="quarter" idx="12"/>
          </p:nvPr>
        </p:nvSpPr>
        <p:spPr/>
        <p:txBody>
          <a:bodyPr/>
          <a:lstStyle/>
          <a:p>
            <a:fld id="{04105CDA-26D5-4DED-89A1-100C6DE52259}" type="slidenum">
              <a:rPr lang="en-US" smtClean="0"/>
              <a:t>10</a:t>
            </a:fld>
            <a:endParaRPr lang="en-US"/>
          </a:p>
        </p:txBody>
      </p:sp>
      <p:pic>
        <p:nvPicPr>
          <p:cNvPr id="1026" name="Picture 2">
            <a:extLst>
              <a:ext uri="{FF2B5EF4-FFF2-40B4-BE49-F238E27FC236}">
                <a16:creationId xmlns:a16="http://schemas.microsoft.com/office/drawing/2014/main" id="{51AA4DC4-9647-FC32-16C0-914E449BB9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0737" y="1554163"/>
            <a:ext cx="5394578" cy="516731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6B10A2B-5E83-303C-EF99-02DC0F4CDB92}"/>
              </a:ext>
            </a:extLst>
          </p:cNvPr>
          <p:cNvSpPr txBox="1"/>
          <p:nvPr/>
        </p:nvSpPr>
        <p:spPr>
          <a:xfrm>
            <a:off x="6850506" y="2865135"/>
            <a:ext cx="4495799" cy="2308324"/>
          </a:xfrm>
          <a:prstGeom prst="rect">
            <a:avLst/>
          </a:prstGeom>
          <a:solidFill>
            <a:srgbClr val="FFFF00"/>
          </a:solidFill>
        </p:spPr>
        <p:txBody>
          <a:bodyPr wrap="square" rtlCol="0">
            <a:spAutoFit/>
          </a:bodyPr>
          <a:lstStyle/>
          <a:p>
            <a:pPr marL="285750" indent="-285750">
              <a:buFont typeface="Arial" panose="020B0604020202020204" pitchFamily="34" charset="0"/>
              <a:buChar char="•"/>
            </a:pPr>
            <a:r>
              <a:rPr lang="en-US" dirty="0"/>
              <a:t>Healthy 33 </a:t>
            </a:r>
            <a:r>
              <a:rPr lang="en-US" dirty="0" err="1"/>
              <a:t>yo</a:t>
            </a:r>
            <a:r>
              <a:rPr lang="en-US" dirty="0"/>
              <a:t> male</a:t>
            </a:r>
          </a:p>
          <a:p>
            <a:pPr marL="285750" indent="-285750">
              <a:buFont typeface="Arial" panose="020B0604020202020204" pitchFamily="34" charset="0"/>
              <a:buChar char="•"/>
            </a:pPr>
            <a:r>
              <a:rPr lang="en-US" dirty="0"/>
              <a:t>No pre-existing health conditions</a:t>
            </a:r>
          </a:p>
          <a:p>
            <a:pPr marL="285750" indent="-285750">
              <a:buFont typeface="Arial" panose="020B0604020202020204" pitchFamily="34" charset="0"/>
              <a:buChar char="•"/>
            </a:pPr>
            <a:r>
              <a:rPr lang="en-US" dirty="0"/>
              <a:t>Received 2 shots only, both from “BLA lots”</a:t>
            </a:r>
          </a:p>
          <a:p>
            <a:pPr marL="285750" indent="-285750">
              <a:buFont typeface="Arial" panose="020B0604020202020204" pitchFamily="34" charset="0"/>
              <a:buChar char="•"/>
            </a:pPr>
            <a:r>
              <a:rPr lang="en-US" dirty="0"/>
              <a:t>Died suddenly while jogging 600 days later</a:t>
            </a:r>
          </a:p>
          <a:p>
            <a:pPr marL="285750" indent="-285750">
              <a:buFont typeface="Arial" panose="020B0604020202020204" pitchFamily="34" charset="0"/>
              <a:buChar char="•"/>
            </a:pPr>
            <a:r>
              <a:rPr lang="en-US" dirty="0"/>
              <a:t>Autopsy-confirmed vaccine related myocarditis</a:t>
            </a:r>
          </a:p>
          <a:p>
            <a:pPr marL="285750" indent="-285750">
              <a:buFont typeface="Arial" panose="020B0604020202020204" pitchFamily="34" charset="0"/>
              <a:buChar char="•"/>
            </a:pPr>
            <a:r>
              <a:rPr lang="en-US" dirty="0"/>
              <a:t>Same lots had 50+ deaths, most under the age of 65 (working adults)</a:t>
            </a:r>
          </a:p>
        </p:txBody>
      </p:sp>
    </p:spTree>
    <p:extLst>
      <p:ext uri="{BB962C8B-B14F-4D97-AF65-F5344CB8AC3E}">
        <p14:creationId xmlns:p14="http://schemas.microsoft.com/office/powerpoint/2010/main" val="3473200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7FA8E652-7D0E-4345-B813-B4C3E64940D4}"/>
              </a:ext>
            </a:extLst>
          </p:cNvPr>
          <p:cNvGraphicFramePr>
            <a:graphicFrameLocks/>
          </p:cNvGraphicFramePr>
          <p:nvPr/>
        </p:nvGraphicFramePr>
        <p:xfrm>
          <a:off x="1785841" y="167370"/>
          <a:ext cx="8054617" cy="652326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21F5F265-50B1-4AFB-A27D-70F122197943}"/>
              </a:ext>
            </a:extLst>
          </p:cNvPr>
          <p:cNvSpPr txBox="1"/>
          <p:nvPr/>
        </p:nvSpPr>
        <p:spPr>
          <a:xfrm>
            <a:off x="119567" y="6505861"/>
            <a:ext cx="447936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*Includes US CDC lot-matched data, Jan-Dec 2021</a:t>
            </a:r>
          </a:p>
        </p:txBody>
      </p:sp>
      <p:sp>
        <p:nvSpPr>
          <p:cNvPr id="10" name="Right Brace 9">
            <a:extLst>
              <a:ext uri="{FF2B5EF4-FFF2-40B4-BE49-F238E27FC236}">
                <a16:creationId xmlns:a16="http://schemas.microsoft.com/office/drawing/2014/main" id="{F41B0EFE-F9BD-4231-B495-90EB2093F81D}"/>
              </a:ext>
            </a:extLst>
          </p:cNvPr>
          <p:cNvSpPr/>
          <p:nvPr/>
        </p:nvSpPr>
        <p:spPr>
          <a:xfrm>
            <a:off x="9840458" y="1307162"/>
            <a:ext cx="242309" cy="4469500"/>
          </a:xfrm>
          <a:prstGeom prst="rightBrace">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760A0C00-231C-4DE7-A094-59F2C4E4C0EC}"/>
              </a:ext>
            </a:extLst>
          </p:cNvPr>
          <p:cNvSpPr txBox="1"/>
          <p:nvPr/>
        </p:nvSpPr>
        <p:spPr>
          <a:xfrm rot="16200000">
            <a:off x="8716341" y="3453625"/>
            <a:ext cx="295402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rPr>
              <a:t>Range = 1-1544</a:t>
            </a:r>
          </a:p>
        </p:txBody>
      </p:sp>
      <p:sp>
        <p:nvSpPr>
          <p:cNvPr id="5" name="TextBox 4">
            <a:extLst>
              <a:ext uri="{FF2B5EF4-FFF2-40B4-BE49-F238E27FC236}">
                <a16:creationId xmlns:a16="http://schemas.microsoft.com/office/drawing/2014/main" id="{E68C68B6-A834-4351-9BCD-795C24B1B5BC}"/>
              </a:ext>
            </a:extLst>
          </p:cNvPr>
          <p:cNvSpPr txBox="1"/>
          <p:nvPr/>
        </p:nvSpPr>
        <p:spPr>
          <a:xfrm>
            <a:off x="7842531" y="1307162"/>
            <a:ext cx="127289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Pfizer</a:t>
            </a:r>
          </a:p>
        </p:txBody>
      </p:sp>
      <p:sp>
        <p:nvSpPr>
          <p:cNvPr id="12" name="TextBox 11">
            <a:extLst>
              <a:ext uri="{FF2B5EF4-FFF2-40B4-BE49-F238E27FC236}">
                <a16:creationId xmlns:a16="http://schemas.microsoft.com/office/drawing/2014/main" id="{37044A23-C80A-4AA3-AB63-BE28A531EE5F}"/>
              </a:ext>
            </a:extLst>
          </p:cNvPr>
          <p:cNvSpPr txBox="1"/>
          <p:nvPr/>
        </p:nvSpPr>
        <p:spPr>
          <a:xfrm>
            <a:off x="2351542" y="3541912"/>
            <a:ext cx="127289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Janssen</a:t>
            </a:r>
          </a:p>
        </p:txBody>
      </p:sp>
      <p:sp>
        <p:nvSpPr>
          <p:cNvPr id="13" name="TextBox 12">
            <a:extLst>
              <a:ext uri="{FF2B5EF4-FFF2-40B4-BE49-F238E27FC236}">
                <a16:creationId xmlns:a16="http://schemas.microsoft.com/office/drawing/2014/main" id="{AF233B0F-6483-40A1-A217-012714360C30}"/>
              </a:ext>
            </a:extLst>
          </p:cNvPr>
          <p:cNvSpPr txBox="1"/>
          <p:nvPr/>
        </p:nvSpPr>
        <p:spPr>
          <a:xfrm>
            <a:off x="4137383" y="3499791"/>
            <a:ext cx="127289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Moderna</a:t>
            </a:r>
          </a:p>
        </p:txBody>
      </p:sp>
      <p:cxnSp>
        <p:nvCxnSpPr>
          <p:cNvPr id="14" name="Straight Connector 13">
            <a:extLst>
              <a:ext uri="{FF2B5EF4-FFF2-40B4-BE49-F238E27FC236}">
                <a16:creationId xmlns:a16="http://schemas.microsoft.com/office/drawing/2014/main" id="{10843EB5-190D-4FAC-A7E0-40636D111C2E}"/>
              </a:ext>
            </a:extLst>
          </p:cNvPr>
          <p:cNvCxnSpPr>
            <a:cxnSpLocks/>
          </p:cNvCxnSpPr>
          <p:nvPr/>
        </p:nvCxnSpPr>
        <p:spPr>
          <a:xfrm>
            <a:off x="2562146" y="5732369"/>
            <a:ext cx="722623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51C85F6F-6E1D-4C5E-8DD6-5C9351698243}"/>
              </a:ext>
            </a:extLst>
          </p:cNvPr>
          <p:cNvSpPr txBox="1"/>
          <p:nvPr/>
        </p:nvSpPr>
        <p:spPr>
          <a:xfrm>
            <a:off x="7129278" y="5355534"/>
            <a:ext cx="237365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rPr>
              <a:t>Flu vax below this line</a:t>
            </a:r>
          </a:p>
        </p:txBody>
      </p:sp>
      <p:sp>
        <p:nvSpPr>
          <p:cNvPr id="3" name="TextBox 2">
            <a:extLst>
              <a:ext uri="{FF2B5EF4-FFF2-40B4-BE49-F238E27FC236}">
                <a16:creationId xmlns:a16="http://schemas.microsoft.com/office/drawing/2014/main" id="{05B16977-2F6C-E138-0F22-8C032DB25EA5}"/>
              </a:ext>
            </a:extLst>
          </p:cNvPr>
          <p:cNvSpPr txBox="1"/>
          <p:nvPr/>
        </p:nvSpPr>
        <p:spPr>
          <a:xfrm flipH="1">
            <a:off x="3251592" y="1819967"/>
            <a:ext cx="2561557" cy="646331"/>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For more information visit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4"/>
              </a:rPr>
              <a:t>www.Howbad.info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030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7" name="Rectangle 10246">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249" name="Rectangle 10248">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251" name="Rectangle 10250">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pic>
        <p:nvPicPr>
          <p:cNvPr id="10242" name="Picture 2" descr="Poison - Methyl alcohol - Poisoning">
            <a:extLst>
              <a:ext uri="{FF2B5EF4-FFF2-40B4-BE49-F238E27FC236}">
                <a16:creationId xmlns:a16="http://schemas.microsoft.com/office/drawing/2014/main" id="{4B78C9ED-B912-7DC2-6B79-0B324B8D977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5944"/>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253" name="Rectangle 10252">
            <a:extLst>
              <a:ext uri="{FF2B5EF4-FFF2-40B4-BE49-F238E27FC236}">
                <a16:creationId xmlns:a16="http://schemas.microsoft.com/office/drawing/2014/main" id="{A44CD100-6267-4E62-AA64-2182A3A6A1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BB775FB9-BB81-8D1D-EAAA-9EB8104F0B00}"/>
              </a:ext>
            </a:extLst>
          </p:cNvPr>
          <p:cNvSpPr>
            <a:spLocks noGrp="1"/>
          </p:cNvSpPr>
          <p:nvPr>
            <p:ph type="title"/>
          </p:nvPr>
        </p:nvSpPr>
        <p:spPr>
          <a:xfrm>
            <a:off x="419245" y="1264464"/>
            <a:ext cx="4844734" cy="3204134"/>
          </a:xfrm>
        </p:spPr>
        <p:txBody>
          <a:bodyPr vert="horz" lIns="91440" tIns="45720" rIns="91440" bIns="45720" rtlCol="0" anchor="b">
            <a:normAutofit fontScale="90000"/>
          </a:bodyPr>
          <a:lstStyle/>
          <a:p>
            <a:r>
              <a:rPr lang="en-US" sz="2600" dirty="0">
                <a:solidFill>
                  <a:srgbClr val="FF0000"/>
                </a:solidFill>
              </a:rPr>
              <a:t>  </a:t>
            </a:r>
            <a:br>
              <a:rPr lang="en-US" sz="2600" dirty="0">
                <a:solidFill>
                  <a:srgbClr val="FF0000"/>
                </a:solidFill>
              </a:rPr>
            </a:br>
            <a:r>
              <a:rPr lang="en-US" sz="2800" dirty="0">
                <a:solidFill>
                  <a:schemeClr val="bg1"/>
                </a:solidFill>
              </a:rPr>
              <a:t>Absence of true and enforceable consumer safeguards in relation to these products makes them </a:t>
            </a:r>
            <a:r>
              <a:rPr lang="en-US" sz="2800" dirty="0">
                <a:solidFill>
                  <a:srgbClr val="FF0000"/>
                </a:solidFill>
              </a:rPr>
              <a:t>potential poisons with no lawful mechanisms to rectify the harm </a:t>
            </a:r>
            <a:r>
              <a:rPr lang="en-US" sz="2800" dirty="0">
                <a:solidFill>
                  <a:schemeClr val="bg1"/>
                </a:solidFill>
              </a:rPr>
              <a:t>while they remain in circulation.</a:t>
            </a:r>
            <a:endParaRPr lang="en-US" sz="2600" dirty="0">
              <a:solidFill>
                <a:schemeClr val="bg1"/>
              </a:solidFill>
            </a:endParaRPr>
          </a:p>
        </p:txBody>
      </p:sp>
      <p:sp>
        <p:nvSpPr>
          <p:cNvPr id="10255" name="Rectangle 1025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257" name="Rectangle 1025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Slide Number Placeholder 1">
            <a:extLst>
              <a:ext uri="{FF2B5EF4-FFF2-40B4-BE49-F238E27FC236}">
                <a16:creationId xmlns:a16="http://schemas.microsoft.com/office/drawing/2014/main" id="{7937D977-8634-C8BA-05EA-ECEF33C7CA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DC25EE-239B-4C5F-AAD1-255A7D5F1EE2}" type="slidenum">
              <a:rPr kumimoji="0" lang="en-US" sz="1200" b="0" i="0" u="none" strike="noStrike" kern="1200" cap="none" spc="0" normalizeH="0" baseline="0" noProof="0" smtClean="0">
                <a:ln>
                  <a:noFill/>
                </a:ln>
                <a:solidFill>
                  <a:srgbClr val="000000">
                    <a:tint val="75000"/>
                  </a:srgbClr>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000000">
                  <a:tint val="75000"/>
                </a:srgbClr>
              </a:solidFill>
              <a:effectLst/>
              <a:uLnTx/>
              <a:uFillTx/>
              <a:latin typeface="Avenir Next LT Pro"/>
              <a:ea typeface="+mn-ea"/>
              <a:cs typeface="+mn-cs"/>
            </a:endParaRPr>
          </a:p>
        </p:txBody>
      </p:sp>
      <p:sp>
        <p:nvSpPr>
          <p:cNvPr id="3" name="Footer Placeholder 2">
            <a:extLst>
              <a:ext uri="{FF2B5EF4-FFF2-40B4-BE49-F238E27FC236}">
                <a16:creationId xmlns:a16="http://schemas.microsoft.com/office/drawing/2014/main" id="{1336BE55-9981-5C7D-FA9A-34BD611D959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tint val="75000"/>
                  </a:srgbClr>
                </a:solidFill>
                <a:effectLst/>
                <a:uLnTx/>
                <a:uFillTx/>
                <a:latin typeface="Avenir Next LT Pro"/>
                <a:ea typeface="+mn-ea"/>
                <a:cs typeface="+mn-cs"/>
              </a:rPr>
              <a:t>Author - Sasha Latypova</a:t>
            </a:r>
          </a:p>
        </p:txBody>
      </p:sp>
    </p:spTree>
    <p:extLst>
      <p:ext uri="{BB962C8B-B14F-4D97-AF65-F5344CB8AC3E}">
        <p14:creationId xmlns:p14="http://schemas.microsoft.com/office/powerpoint/2010/main" val="3325514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7EBE3BA-5107-142F-55AF-EBE30F6685A4}"/>
              </a:ext>
            </a:extLst>
          </p:cNvPr>
          <p:cNvSpPr txBox="1"/>
          <p:nvPr/>
        </p:nvSpPr>
        <p:spPr>
          <a:xfrm flipH="1">
            <a:off x="865838" y="1060946"/>
            <a:ext cx="3053313"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rPr>
              <a:t>Investigational Drug (under IND exemption):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Clinical trials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Investigational human subject safety, IRB, informed consent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Enforced cGMP compliance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Enforced labeling claims </a:t>
            </a:r>
          </a:p>
        </p:txBody>
      </p:sp>
      <p:sp>
        <p:nvSpPr>
          <p:cNvPr id="5" name="TextBox 4">
            <a:extLst>
              <a:ext uri="{FF2B5EF4-FFF2-40B4-BE49-F238E27FC236}">
                <a16:creationId xmlns:a16="http://schemas.microsoft.com/office/drawing/2014/main" id="{69FE1E27-61BA-9B1D-F81F-42B19D6C2844}"/>
              </a:ext>
            </a:extLst>
          </p:cNvPr>
          <p:cNvSpPr txBox="1"/>
          <p:nvPr/>
        </p:nvSpPr>
        <p:spPr>
          <a:xfrm flipH="1">
            <a:off x="4513011" y="1005496"/>
            <a:ext cx="3113045" cy="2862322"/>
          </a:xfrm>
          <a:prstGeom prst="rect">
            <a:avLst/>
          </a:prstGeom>
          <a:solidFill>
            <a:schemeClr val="tx2">
              <a:lumMod val="20000"/>
              <a:lumOff val="80000"/>
            </a:schemeClr>
          </a:solidFill>
        </p:spPr>
        <p:txBody>
          <a:bodyPr wrap="square" rtlCol="0">
            <a:spAutoFit/>
          </a:bodyPr>
          <a:lstStyle/>
          <a:p>
            <a:pPr lvl="0"/>
            <a:r>
              <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rPr>
              <a:t>“Expanded Access Use” Product of an Investigational Drug (IND)</a:t>
            </a:r>
            <a:r>
              <a:rPr lang="en-US" dirty="0">
                <a:solidFill>
                  <a:srgbClr val="FF0000"/>
                </a:solidFill>
              </a:rPr>
              <a:t> (21CFR 312.300)</a:t>
            </a:r>
            <a:r>
              <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Same as IND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black"/>
                </a:solidFill>
                <a:latin typeface="Calibri" panose="020F0502020204030204"/>
              </a:rPr>
              <a:t>Can be available to terminally ill people outside of clinical trials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rPr>
              <a:t>EAU and full approval cannot co-exist for same product</a:t>
            </a:r>
          </a:p>
        </p:txBody>
      </p:sp>
      <p:grpSp>
        <p:nvGrpSpPr>
          <p:cNvPr id="16" name="Group 15">
            <a:extLst>
              <a:ext uri="{FF2B5EF4-FFF2-40B4-BE49-F238E27FC236}">
                <a16:creationId xmlns:a16="http://schemas.microsoft.com/office/drawing/2014/main" id="{58340700-CD03-C8A7-3BD3-614BA68128E7}"/>
              </a:ext>
            </a:extLst>
          </p:cNvPr>
          <p:cNvGrpSpPr/>
          <p:nvPr/>
        </p:nvGrpSpPr>
        <p:grpSpPr>
          <a:xfrm>
            <a:off x="8552399" y="741405"/>
            <a:ext cx="3279192" cy="5632311"/>
            <a:chOff x="8552399" y="741405"/>
            <a:chExt cx="3279192" cy="5632311"/>
          </a:xfrm>
        </p:grpSpPr>
        <p:sp>
          <p:nvSpPr>
            <p:cNvPr id="12" name="TextBox 11">
              <a:extLst>
                <a:ext uri="{FF2B5EF4-FFF2-40B4-BE49-F238E27FC236}">
                  <a16:creationId xmlns:a16="http://schemas.microsoft.com/office/drawing/2014/main" id="{71D5B3A7-D76B-2A1D-43CD-6C6C65FD6A88}"/>
                </a:ext>
              </a:extLst>
            </p:cNvPr>
            <p:cNvSpPr txBox="1"/>
            <p:nvPr/>
          </p:nvSpPr>
          <p:spPr>
            <a:xfrm>
              <a:off x="8552399" y="741405"/>
              <a:ext cx="3279192" cy="563231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Calibri" panose="020F0502020204030204"/>
                </a:rPr>
                <a:t>Exists under PREP Act declaration only</a:t>
              </a:r>
              <a:endParaRPr kumimoji="0" lang="en-US" sz="180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No IRB, </a:t>
              </a:r>
              <a:r>
                <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rPr>
                <a:t>no informed consent required</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“Maybe effective” opinion of HHS is the only criterion for commercial deployment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Clinical trial data is not required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prstClr val="black"/>
                </a:solidFill>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Calibri" panose="020F0502020204030204"/>
                </a:rPr>
                <a:t>cGMP law is not enforced</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prstClr val="black"/>
                </a:solidFill>
                <a:latin typeface="Calibri" panose="020F0502020204030204"/>
              </a:endParaRPr>
            </a:p>
            <a:p>
              <a:pPr algn="ctr">
                <a:defRPr/>
              </a:pPr>
              <a:r>
                <a:rPr lang="en-US" dirty="0">
                  <a:solidFill>
                    <a:srgbClr val="FF0000"/>
                  </a:solidFill>
                  <a:latin typeface="Calibri" panose="020F0502020204030204"/>
                </a:rPr>
                <a:t>Cannot be mandated!</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E2378292-1AF1-CFB2-E18E-1737181EB59F}"/>
                </a:ext>
              </a:extLst>
            </p:cNvPr>
            <p:cNvSpPr txBox="1"/>
            <p:nvPr/>
          </p:nvSpPr>
          <p:spPr>
            <a:xfrm flipH="1">
              <a:off x="8765925" y="953524"/>
              <a:ext cx="2923563" cy="646331"/>
            </a:xfrm>
            <a:prstGeom prst="rect">
              <a:avLst/>
            </a:prstGeom>
            <a:solidFill>
              <a:srgbClr val="FFFF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rPr>
                <a:t>“EUA Countermeasure under PHE” </a:t>
              </a:r>
              <a:r>
                <a:rPr kumimoji="0" lang="en-US" sz="1400" b="0" i="0" u="none" strike="noStrike" kern="1200" cap="none" spc="0" normalizeH="0" baseline="0" noProof="0" dirty="0">
                  <a:ln>
                    <a:noFill/>
                  </a:ln>
                  <a:solidFill>
                    <a:srgbClr val="6B6B6B"/>
                  </a:solidFill>
                  <a:effectLst/>
                  <a:uLnTx/>
                  <a:uFillTx/>
                  <a:latin typeface="Open Sans" panose="020B0606030504020204" pitchFamily="34" charset="0"/>
                  <a:ea typeface="+mn-ea"/>
                  <a:cs typeface="+mn-cs"/>
                </a:rPr>
                <a:t>§ 564 of FD&amp;C Act</a:t>
              </a:r>
              <a:endPar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grpSp>
      <p:sp>
        <p:nvSpPr>
          <p:cNvPr id="7" name="Rectangle 6">
            <a:extLst>
              <a:ext uri="{FF2B5EF4-FFF2-40B4-BE49-F238E27FC236}">
                <a16:creationId xmlns:a16="http://schemas.microsoft.com/office/drawing/2014/main" id="{9B5FAA14-BB02-771D-196B-B35A56A32301}"/>
              </a:ext>
            </a:extLst>
          </p:cNvPr>
          <p:cNvSpPr/>
          <p:nvPr/>
        </p:nvSpPr>
        <p:spPr>
          <a:xfrm>
            <a:off x="861163" y="202159"/>
            <a:ext cx="6699855" cy="532151"/>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FDA’s </a:t>
            </a:r>
            <a:r>
              <a:rPr lang="en-US" b="1" dirty="0">
                <a:solidFill>
                  <a:prstClr val="black"/>
                </a:solidFill>
                <a:latin typeface="Calibri" panose="020F0502020204030204"/>
              </a:rPr>
              <a:t>Investigational</a:t>
            </a:r>
            <a:r>
              <a:rPr lang="en-US" dirty="0">
                <a:solidFill>
                  <a:prstClr val="black"/>
                </a:solidFill>
                <a:latin typeface="Calibri" panose="020F0502020204030204"/>
              </a:rPr>
              <a:t>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Regulatory Pathways, aka “normal drugs”:</a:t>
            </a:r>
          </a:p>
        </p:txBody>
      </p:sp>
      <p:cxnSp>
        <p:nvCxnSpPr>
          <p:cNvPr id="11" name="Straight Connector 10">
            <a:extLst>
              <a:ext uri="{FF2B5EF4-FFF2-40B4-BE49-F238E27FC236}">
                <a16:creationId xmlns:a16="http://schemas.microsoft.com/office/drawing/2014/main" id="{4E489615-63E1-FC09-3C74-F48C6773889A}"/>
              </a:ext>
            </a:extLst>
          </p:cNvPr>
          <p:cNvCxnSpPr/>
          <p:nvPr/>
        </p:nvCxnSpPr>
        <p:spPr>
          <a:xfrm>
            <a:off x="8371702" y="679620"/>
            <a:ext cx="0" cy="591270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D5F9B491-6FCD-46BB-6B15-8F71EC3B939E}"/>
              </a:ext>
            </a:extLst>
          </p:cNvPr>
          <p:cNvSpPr/>
          <p:nvPr/>
        </p:nvSpPr>
        <p:spPr>
          <a:xfrm>
            <a:off x="8471472" y="165090"/>
            <a:ext cx="3441046" cy="532151"/>
          </a:xfrm>
          <a:prstGeom prst="rect">
            <a:avLst/>
          </a:prstGeom>
          <a:solidFill>
            <a:srgbClr val="FF0000"/>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NON-Investigational Pathway</a:t>
            </a:r>
          </a:p>
        </p:txBody>
      </p:sp>
      <p:sp>
        <p:nvSpPr>
          <p:cNvPr id="2" name="Footer Placeholder 1">
            <a:extLst>
              <a:ext uri="{FF2B5EF4-FFF2-40B4-BE49-F238E27FC236}">
                <a16:creationId xmlns:a16="http://schemas.microsoft.com/office/drawing/2014/main" id="{B6995C41-6F38-6B00-65E0-E3B46274D6F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Author - Sasha Latypova</a:t>
            </a:r>
          </a:p>
        </p:txBody>
      </p:sp>
      <p:sp>
        <p:nvSpPr>
          <p:cNvPr id="8" name="Slide Number Placeholder 7">
            <a:extLst>
              <a:ext uri="{FF2B5EF4-FFF2-40B4-BE49-F238E27FC236}">
                <a16:creationId xmlns:a16="http://schemas.microsoft.com/office/drawing/2014/main" id="{5FE7CBE3-CFA0-6C1F-8DE9-A8A649A8A1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105CDA-26D5-4DED-89A1-100C6DE5225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rrow: Right 2">
            <a:extLst>
              <a:ext uri="{FF2B5EF4-FFF2-40B4-BE49-F238E27FC236}">
                <a16:creationId xmlns:a16="http://schemas.microsoft.com/office/drawing/2014/main" id="{791C6E9B-5A53-F592-B1DD-1724FF533E82}"/>
              </a:ext>
            </a:extLst>
          </p:cNvPr>
          <p:cNvSpPr/>
          <p:nvPr/>
        </p:nvSpPr>
        <p:spPr>
          <a:xfrm>
            <a:off x="7554331" y="2383436"/>
            <a:ext cx="1235436" cy="74688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A7E80FDB-1E0B-79E6-C2A7-9642E1AE6A81}"/>
              </a:ext>
            </a:extLst>
          </p:cNvPr>
          <p:cNvGrpSpPr/>
          <p:nvPr/>
        </p:nvGrpSpPr>
        <p:grpSpPr>
          <a:xfrm>
            <a:off x="7564629" y="3799704"/>
            <a:ext cx="1499042" cy="1149178"/>
            <a:chOff x="7564629" y="3799704"/>
            <a:chExt cx="1499042" cy="1149178"/>
          </a:xfrm>
        </p:grpSpPr>
        <p:sp>
          <p:nvSpPr>
            <p:cNvPr id="9" name="Arrow: Right 8">
              <a:extLst>
                <a:ext uri="{FF2B5EF4-FFF2-40B4-BE49-F238E27FC236}">
                  <a16:creationId xmlns:a16="http://schemas.microsoft.com/office/drawing/2014/main" id="{492C6FDB-D2FA-D093-8FFA-952AC0D2F736}"/>
                </a:ext>
              </a:extLst>
            </p:cNvPr>
            <p:cNvSpPr/>
            <p:nvPr/>
          </p:nvSpPr>
          <p:spPr>
            <a:xfrm rot="10800000">
              <a:off x="7564629" y="4025101"/>
              <a:ext cx="1235436" cy="746887"/>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Multiplication Sign 9">
              <a:extLst>
                <a:ext uri="{FF2B5EF4-FFF2-40B4-BE49-F238E27FC236}">
                  <a16:creationId xmlns:a16="http://schemas.microsoft.com/office/drawing/2014/main" id="{2105E090-65EA-E48B-B6ED-79F1DEA6B3AC}"/>
                </a:ext>
              </a:extLst>
            </p:cNvPr>
            <p:cNvSpPr/>
            <p:nvPr/>
          </p:nvSpPr>
          <p:spPr>
            <a:xfrm>
              <a:off x="7579553" y="3799704"/>
              <a:ext cx="1484118" cy="1149178"/>
            </a:xfrm>
            <a:prstGeom prst="mathMultiply">
              <a:avLst>
                <a:gd name="adj1" fmla="val 846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3907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29EC34C-16B8-1842-0559-08014E2D1C6C}"/>
              </a:ext>
            </a:extLst>
          </p:cNvPr>
          <p:cNvSpPr>
            <a:spLocks noGrp="1"/>
          </p:cNvSpPr>
          <p:nvPr>
            <p:ph type="sldNum" sz="quarter" idx="12"/>
          </p:nvPr>
        </p:nvSpPr>
        <p:spPr/>
        <p:txBody>
          <a:bodyPr/>
          <a:lstStyle/>
          <a:p>
            <a:fld id="{04105CDA-26D5-4DED-89A1-100C6DE52259}" type="slidenum">
              <a:rPr lang="en-US" smtClean="0"/>
              <a:t>3</a:t>
            </a:fld>
            <a:endParaRPr lang="en-US"/>
          </a:p>
        </p:txBody>
      </p:sp>
      <p:pic>
        <p:nvPicPr>
          <p:cNvPr id="4" name="Picture 3">
            <a:extLst>
              <a:ext uri="{FF2B5EF4-FFF2-40B4-BE49-F238E27FC236}">
                <a16:creationId xmlns:a16="http://schemas.microsoft.com/office/drawing/2014/main" id="{01FEAC0D-127D-6795-572E-512EB6681C45}"/>
              </a:ext>
            </a:extLst>
          </p:cNvPr>
          <p:cNvPicPr>
            <a:picLocks noChangeAspect="1"/>
          </p:cNvPicPr>
          <p:nvPr/>
        </p:nvPicPr>
        <p:blipFill>
          <a:blip r:embed="rId2"/>
          <a:stretch>
            <a:fillRect/>
          </a:stretch>
        </p:blipFill>
        <p:spPr>
          <a:xfrm>
            <a:off x="378660" y="0"/>
            <a:ext cx="11434680" cy="6858000"/>
          </a:xfrm>
          <a:prstGeom prst="rect">
            <a:avLst/>
          </a:prstGeom>
        </p:spPr>
      </p:pic>
      <p:sp>
        <p:nvSpPr>
          <p:cNvPr id="5" name="TextBox 4">
            <a:extLst>
              <a:ext uri="{FF2B5EF4-FFF2-40B4-BE49-F238E27FC236}">
                <a16:creationId xmlns:a16="http://schemas.microsoft.com/office/drawing/2014/main" id="{E8CC328F-AEC3-F074-4B0A-7D1FE4EAC845}"/>
              </a:ext>
            </a:extLst>
          </p:cNvPr>
          <p:cNvSpPr txBox="1"/>
          <p:nvPr/>
        </p:nvSpPr>
        <p:spPr>
          <a:xfrm>
            <a:off x="142103" y="6397016"/>
            <a:ext cx="10910160" cy="461665"/>
          </a:xfrm>
          <a:prstGeom prst="rect">
            <a:avLst/>
          </a:prstGeom>
          <a:noFill/>
        </p:spPr>
        <p:txBody>
          <a:bodyPr wrap="square">
            <a:spAutoFit/>
          </a:bodyPr>
          <a:lstStyle/>
          <a:p>
            <a:r>
              <a:rPr lang="en-US" sz="1200" b="0" i="0" u="sng" dirty="0">
                <a:effectLst/>
                <a:latin typeface="Arial" panose="020B0604020202020204" pitchFamily="34" charset="0"/>
                <a:hlinkClick r:id="rId3"/>
              </a:rPr>
              <a:t>https://public4.pagefreezer.com/browse/FDA/15-09-2022T08:43/https://www.fda.gov//media/154536/download</a:t>
            </a:r>
            <a:endParaRPr lang="en-US" sz="1200" u="sng" dirty="0">
              <a:latin typeface="Arial" panose="020B0604020202020204" pitchFamily="34" charset="0"/>
            </a:endParaRPr>
          </a:p>
          <a:p>
            <a:endParaRPr lang="en-US" sz="1200" dirty="0"/>
          </a:p>
        </p:txBody>
      </p:sp>
      <p:sp>
        <p:nvSpPr>
          <p:cNvPr id="6" name="Arrow: Right 5">
            <a:extLst>
              <a:ext uri="{FF2B5EF4-FFF2-40B4-BE49-F238E27FC236}">
                <a16:creationId xmlns:a16="http://schemas.microsoft.com/office/drawing/2014/main" id="{47C20CDE-9E03-4A26-9159-C142A5951F06}"/>
              </a:ext>
            </a:extLst>
          </p:cNvPr>
          <p:cNvSpPr/>
          <p:nvPr/>
        </p:nvSpPr>
        <p:spPr>
          <a:xfrm rot="10800000">
            <a:off x="9246974" y="4192330"/>
            <a:ext cx="533400" cy="500449"/>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98788A7-1B50-989A-B128-4949307821F8}"/>
              </a:ext>
            </a:extLst>
          </p:cNvPr>
          <p:cNvSpPr/>
          <p:nvPr/>
        </p:nvSpPr>
        <p:spPr>
          <a:xfrm>
            <a:off x="10002795" y="3707028"/>
            <a:ext cx="1641390" cy="1501346"/>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No clinical trial data is needed for EUA issuance!</a:t>
            </a:r>
          </a:p>
        </p:txBody>
      </p:sp>
    </p:spTree>
    <p:extLst>
      <p:ext uri="{BB962C8B-B14F-4D97-AF65-F5344CB8AC3E}">
        <p14:creationId xmlns:p14="http://schemas.microsoft.com/office/powerpoint/2010/main" val="3234942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619AAC-D4A8-B7C6-FFE0-B4D504003A7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DC25EE-239B-4C5F-AAD1-255A7D5F1EE2}" type="slidenum">
              <a:rPr kumimoji="0" lang="en-US" sz="1200" b="0" i="0" u="none" strike="noStrike" kern="1200" cap="none" spc="0" normalizeH="0" baseline="0" noProof="0" smtClean="0">
                <a:ln>
                  <a:noFill/>
                </a:ln>
                <a:solidFill>
                  <a:srgbClr val="000000">
                    <a:tint val="75000"/>
                  </a:srgbClr>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000000">
                  <a:tint val="75000"/>
                </a:srgbClr>
              </a:solidFill>
              <a:effectLst/>
              <a:uLnTx/>
              <a:uFillTx/>
              <a:latin typeface="Avenir Next LT Pro"/>
              <a:ea typeface="+mn-ea"/>
              <a:cs typeface="+mn-cs"/>
            </a:endParaRPr>
          </a:p>
        </p:txBody>
      </p:sp>
      <p:pic>
        <p:nvPicPr>
          <p:cNvPr id="1026" name="Picture 2" descr="Image">
            <a:extLst>
              <a:ext uri="{FF2B5EF4-FFF2-40B4-BE49-F238E27FC236}">
                <a16:creationId xmlns:a16="http://schemas.microsoft.com/office/drawing/2014/main" id="{B85E1E59-186C-8D49-531F-40E2D6E433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075" y="24711"/>
            <a:ext cx="10229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AFA13E3B-533E-BB03-4398-5975C42C2933}"/>
              </a:ext>
            </a:extLst>
          </p:cNvPr>
          <p:cNvGrpSpPr/>
          <p:nvPr/>
        </p:nvGrpSpPr>
        <p:grpSpPr>
          <a:xfrm>
            <a:off x="6813979" y="2715047"/>
            <a:ext cx="5261919" cy="1477328"/>
            <a:chOff x="6813979" y="2715047"/>
            <a:chExt cx="5261919" cy="1477328"/>
          </a:xfrm>
        </p:grpSpPr>
        <p:sp>
          <p:nvSpPr>
            <p:cNvPr id="3" name="TextBox 2">
              <a:extLst>
                <a:ext uri="{FF2B5EF4-FFF2-40B4-BE49-F238E27FC236}">
                  <a16:creationId xmlns:a16="http://schemas.microsoft.com/office/drawing/2014/main" id="{D822843E-A683-4BBE-9762-9EE4C50168B8}"/>
                </a:ext>
              </a:extLst>
            </p:cNvPr>
            <p:cNvSpPr txBox="1"/>
            <p:nvPr/>
          </p:nvSpPr>
          <p:spPr>
            <a:xfrm>
              <a:off x="7111314" y="2715047"/>
              <a:ext cx="4964584" cy="1477328"/>
            </a:xfrm>
            <a:prstGeom prst="rect">
              <a:avLst/>
            </a:prstGeom>
            <a:solidFill>
              <a:schemeClr val="bg1"/>
            </a:solidFill>
            <a:ln>
              <a:solidFill>
                <a:srgbClr val="FF0000"/>
              </a:solidFill>
            </a:ln>
          </p:spPr>
          <p:txBody>
            <a:bodyPr wrap="square">
              <a:spAutoFit/>
            </a:bodyPr>
            <a:lstStyle/>
            <a:p>
              <a:r>
                <a:rPr lang="en-US" dirty="0">
                  <a:latin typeface="arial" panose="020B0604020202020204" pitchFamily="34" charset="0"/>
                </a:rPr>
                <a:t>Countermeasures deployed at sole discretion of the HHS Sec during HHS-declared PHE:</a:t>
              </a:r>
            </a:p>
            <a:p>
              <a:pPr lvl="1"/>
              <a:r>
                <a:rPr lang="en-US" dirty="0">
                  <a:solidFill>
                    <a:srgbClr val="FF0000"/>
                  </a:solidFill>
                  <a:highlight>
                    <a:srgbClr val="FFFF00"/>
                  </a:highlight>
                  <a:latin typeface="arial" panose="020B0604020202020204" pitchFamily="34" charset="0"/>
                </a:rPr>
                <a:t>“May be effective” criterion</a:t>
              </a:r>
              <a:r>
                <a:rPr lang="en-US" dirty="0">
                  <a:solidFill>
                    <a:srgbClr val="FF0000"/>
                  </a:solidFill>
                  <a:latin typeface="arial" panose="020B0604020202020204" pitchFamily="34" charset="0"/>
                </a:rPr>
                <a:t>, no data needed, no Congressional or judicial review allowed, no stopping criteria!</a:t>
              </a:r>
            </a:p>
          </p:txBody>
        </p:sp>
        <p:sp>
          <p:nvSpPr>
            <p:cNvPr id="5" name="Arrow: Left 4">
              <a:extLst>
                <a:ext uri="{FF2B5EF4-FFF2-40B4-BE49-F238E27FC236}">
                  <a16:creationId xmlns:a16="http://schemas.microsoft.com/office/drawing/2014/main" id="{D6D3E4AA-87CE-792C-210A-60789BFDA551}"/>
                </a:ext>
              </a:extLst>
            </p:cNvPr>
            <p:cNvSpPr/>
            <p:nvPr/>
          </p:nvSpPr>
          <p:spPr>
            <a:xfrm>
              <a:off x="6813979" y="3523393"/>
              <a:ext cx="364524" cy="327454"/>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4F061863-4586-4FE4-ABF0-2FBEDB51DAAB}"/>
                  </a:ext>
                </a:extLst>
              </p14:cNvPr>
              <p14:cNvContentPartPr/>
              <p14:nvPr/>
            </p14:nvContentPartPr>
            <p14:xfrm>
              <a:off x="1952436" y="1439027"/>
              <a:ext cx="2721600" cy="74880"/>
            </p14:xfrm>
          </p:contentPart>
        </mc:Choice>
        <mc:Fallback xmlns="">
          <p:pic>
            <p:nvPicPr>
              <p:cNvPr id="2" name="Ink 1">
                <a:extLst>
                  <a:ext uri="{FF2B5EF4-FFF2-40B4-BE49-F238E27FC236}">
                    <a16:creationId xmlns:a16="http://schemas.microsoft.com/office/drawing/2014/main" id="{4F061863-4586-4FE4-ABF0-2FBEDB51DAAB}"/>
                  </a:ext>
                </a:extLst>
              </p:cNvPr>
              <p:cNvPicPr/>
              <p:nvPr/>
            </p:nvPicPr>
            <p:blipFill>
              <a:blip r:embed="rId5"/>
              <a:stretch>
                <a:fillRect/>
              </a:stretch>
            </p:blipFill>
            <p:spPr>
              <a:xfrm>
                <a:off x="1898436" y="1331387"/>
                <a:ext cx="2829240" cy="290520"/>
              </a:xfrm>
              <a:prstGeom prst="rect">
                <a:avLst/>
              </a:prstGeom>
            </p:spPr>
          </p:pic>
        </mc:Fallback>
      </mc:AlternateContent>
      <p:sp>
        <p:nvSpPr>
          <p:cNvPr id="7" name="Footer Placeholder 6">
            <a:extLst>
              <a:ext uri="{FF2B5EF4-FFF2-40B4-BE49-F238E27FC236}">
                <a16:creationId xmlns:a16="http://schemas.microsoft.com/office/drawing/2014/main" id="{38FF4DA9-3E18-4051-7779-96EE9D1A5CC1}"/>
              </a:ext>
            </a:extLst>
          </p:cNvPr>
          <p:cNvSpPr>
            <a:spLocks noGrp="1"/>
          </p:cNvSpPr>
          <p:nvPr>
            <p:ph type="ftr" sz="quarter" idx="11"/>
          </p:nvPr>
        </p:nvSpPr>
        <p:spPr>
          <a:xfrm>
            <a:off x="7424352" y="6436968"/>
            <a:ext cx="4114800" cy="365125"/>
          </a:xfrm>
        </p:spPr>
        <p:txBody>
          <a:bodyPr/>
          <a:lstStyle/>
          <a:p>
            <a:r>
              <a:rPr lang="en-US" dirty="0"/>
              <a:t>Author - Sasha Latypova</a:t>
            </a:r>
          </a:p>
        </p:txBody>
      </p:sp>
    </p:spTree>
    <p:extLst>
      <p:ext uri="{BB962C8B-B14F-4D97-AF65-F5344CB8AC3E}">
        <p14:creationId xmlns:p14="http://schemas.microsoft.com/office/powerpoint/2010/main" val="683521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F0FCCA8-D1D9-8E03-BEAB-A0C9AE82DB40}"/>
              </a:ext>
            </a:extLst>
          </p:cNvPr>
          <p:cNvSpPr>
            <a:spLocks noGrp="1"/>
          </p:cNvSpPr>
          <p:nvPr>
            <p:ph type="sldNum" sz="quarter" idx="12"/>
          </p:nvPr>
        </p:nvSpPr>
        <p:spPr/>
        <p:txBody>
          <a:bodyPr/>
          <a:lstStyle/>
          <a:p>
            <a:fld id="{04105CDA-26D5-4DED-89A1-100C6DE52259}" type="slidenum">
              <a:rPr lang="en-US" smtClean="0"/>
              <a:t>5</a:t>
            </a:fld>
            <a:endParaRPr lang="en-US"/>
          </a:p>
        </p:txBody>
      </p:sp>
      <p:sp>
        <p:nvSpPr>
          <p:cNvPr id="5" name="TextBox 4">
            <a:extLst>
              <a:ext uri="{FF2B5EF4-FFF2-40B4-BE49-F238E27FC236}">
                <a16:creationId xmlns:a16="http://schemas.microsoft.com/office/drawing/2014/main" id="{7E4E518E-8BAF-2527-21A2-C980A215E312}"/>
              </a:ext>
            </a:extLst>
          </p:cNvPr>
          <p:cNvSpPr txBox="1"/>
          <p:nvPr/>
        </p:nvSpPr>
        <p:spPr>
          <a:xfrm>
            <a:off x="661086" y="556257"/>
            <a:ext cx="10756557" cy="5400774"/>
          </a:xfrm>
          <a:prstGeom prst="rect">
            <a:avLst/>
          </a:prstGeom>
          <a:noFill/>
        </p:spPr>
        <p:txBody>
          <a:bodyPr wrap="square">
            <a:spAutoFit/>
          </a:bodyPr>
          <a:lstStyle/>
          <a:p>
            <a:pPr marL="0" marR="0">
              <a:lnSpc>
                <a:spcPct val="107000"/>
              </a:lnSpc>
              <a:spcBef>
                <a:spcPts val="0"/>
              </a:spcBef>
              <a:spcAft>
                <a:spcPts val="800"/>
              </a:spcAft>
            </a:pPr>
            <a:r>
              <a:rPr lang="en-US" sz="1600" b="1" kern="100" dirty="0">
                <a:effectLst/>
                <a:latin typeface="Century Gothic" panose="020B0502020202020204" pitchFamily="34" charset="0"/>
                <a:ea typeface="Calibri" panose="020F0502020204030204" pitchFamily="34" charset="0"/>
                <a:cs typeface="Arial" panose="020B0604020202020204" pitchFamily="34" charset="0"/>
              </a:rPr>
              <a:t>With respect to whether or not the typical cGMP regulations in manufacturing apply to COVID shots: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ts val="1920"/>
              </a:lnSpc>
              <a:spcBef>
                <a:spcPts val="0"/>
              </a:spcBef>
              <a:spcAft>
                <a:spcPts val="0"/>
              </a:spcAft>
              <a:buSzPts val="1000"/>
              <a:buFont typeface="Symbol" panose="05050102010706020507" pitchFamily="18" charset="2"/>
              <a:buChar char=""/>
              <a:tabLst>
                <a:tab pos="457200" algn="l"/>
              </a:tabLst>
            </a:pPr>
            <a:r>
              <a:rPr lang="en-US" sz="1600" u="sng" kern="100" dirty="0">
                <a:solidFill>
                  <a:srgbClr val="404040"/>
                </a:solidFill>
                <a:effectLst/>
                <a:latin typeface="Century Gothic" panose="020B0502020202020204" pitchFamily="34" charset="0"/>
                <a:ea typeface="Times New Roman" panose="02020603050405020304" pitchFamily="18" charset="0"/>
                <a:cs typeface="Times New Roman" panose="02020603050405020304" pitchFamily="18" charset="0"/>
                <a:hlinkClick r:id="rId2"/>
              </a:rPr>
              <a:t>https://uscode.house.gov/view.xhtml?req=(title:21%20section:360bbb-3a%20edition:prelim)</a:t>
            </a:r>
            <a:endParaRPr lang="en-US" sz="1600" kern="100" dirty="0">
              <a:solidFill>
                <a:srgbClr val="404040"/>
              </a:solidFill>
              <a:effectLst/>
              <a:latin typeface="Calibri" panose="020F0502020204030204" pitchFamily="34" charset="0"/>
              <a:ea typeface="Calibri" panose="020F0502020204030204" pitchFamily="34" charset="0"/>
              <a:cs typeface="Arial" panose="020B0604020202020204" pitchFamily="34" charset="0"/>
            </a:endParaRPr>
          </a:p>
          <a:p>
            <a:pPr marL="457200" marR="0">
              <a:spcBef>
                <a:spcPts val="525"/>
              </a:spcBef>
              <a:spcAft>
                <a:spcPts val="225"/>
              </a:spcAft>
            </a:pPr>
            <a:r>
              <a:rPr lang="en-US" sz="1600" b="1"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(c) Current good manufacturing practice</a:t>
            </a:r>
            <a:endParaRPr lang="en-US" b="1" dirty="0">
              <a:effectLst/>
              <a:latin typeface="Calibri" panose="020F0502020204030204" pitchFamily="34" charset="0"/>
            </a:endParaRPr>
          </a:p>
          <a:p>
            <a:pPr marL="609600" marR="0">
              <a:spcBef>
                <a:spcPts val="525"/>
              </a:spcBef>
              <a:spcAft>
                <a:spcPts val="225"/>
              </a:spcAft>
            </a:pPr>
            <a:r>
              <a:rPr lang="en-US" sz="1600" b="1"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(1) In general</a:t>
            </a:r>
            <a:endParaRPr lang="en-US" b="1" dirty="0">
              <a:effectLst/>
              <a:latin typeface="Calibri" panose="020F0502020204030204" pitchFamily="34" charset="0"/>
            </a:endParaRPr>
          </a:p>
          <a:p>
            <a:pPr marL="609600" marR="0" indent="152400">
              <a:spcBef>
                <a:spcPts val="0"/>
              </a:spcBef>
              <a:spcAft>
                <a:spcPts val="0"/>
              </a:spcAft>
            </a:pPr>
            <a:r>
              <a:rPr lang="en-US" sz="1600" dirty="0">
                <a:solidFill>
                  <a:srgbClr val="000000"/>
                </a:solidFill>
                <a:effectLst/>
                <a:latin typeface="Century Gothic" panose="020B0502020202020204" pitchFamily="34" charset="0"/>
                <a:ea typeface="Calibri" panose="020F0502020204030204" pitchFamily="34" charset="0"/>
                <a:cs typeface="Arial" panose="020B0604020202020204" pitchFamily="34" charset="0"/>
              </a:rPr>
              <a:t>The Secretary may, when the circumstances of a domestic, military, or public health emergency or material threat described in subsection (a)(1)(C) so warrant, authorize, with respect to an eligible product, deviations from current good manufacturing practice requirements otherwise applicable to the manufacture, processing, packing, or holding of products subject to regulation under this chapter, including requirements under </a:t>
            </a:r>
            <a:r>
              <a:rPr lang="en-US" sz="1600" dirty="0">
                <a:solidFill>
                  <a:srgbClr val="0F0D61"/>
                </a:solidFill>
                <a:effectLst/>
                <a:latin typeface="Century Gothic" panose="020B0502020202020204" pitchFamily="34" charset="0"/>
                <a:ea typeface="Calibri" panose="020F0502020204030204" pitchFamily="34" charset="0"/>
                <a:cs typeface="Arial" panose="020B0604020202020204" pitchFamily="34" charset="0"/>
              </a:rPr>
              <a:t>section 351 or 360j(f)(1) of this title</a:t>
            </a:r>
            <a:r>
              <a:rPr lang="en-US" sz="1600" dirty="0">
                <a:solidFill>
                  <a:srgbClr val="000000"/>
                </a:solidFill>
                <a:effectLst/>
                <a:latin typeface="Century Gothic" panose="020B0502020202020204" pitchFamily="34" charset="0"/>
                <a:ea typeface="Calibri" panose="020F0502020204030204" pitchFamily="34" charset="0"/>
                <a:cs typeface="Arial" panose="020B0604020202020204" pitchFamily="34" charset="0"/>
              </a:rPr>
              <a:t> or applicable conditions prescribed with respect to the eligible product by an order under </a:t>
            </a:r>
            <a:r>
              <a:rPr lang="en-US" sz="1600" dirty="0">
                <a:solidFill>
                  <a:srgbClr val="0F0D61"/>
                </a:solidFill>
                <a:effectLst/>
                <a:latin typeface="Century Gothic" panose="020B0502020202020204" pitchFamily="34" charset="0"/>
                <a:ea typeface="Calibri" panose="020F0502020204030204" pitchFamily="34" charset="0"/>
                <a:cs typeface="Arial" panose="020B0604020202020204" pitchFamily="34" charset="0"/>
              </a:rPr>
              <a:t>section 360j(f)(2) of this title</a:t>
            </a:r>
            <a:r>
              <a:rPr lang="en-US" sz="1600" dirty="0">
                <a:solidFill>
                  <a:srgbClr val="000000"/>
                </a:solidFill>
                <a:effectLst/>
                <a:latin typeface="Century Gothic" panose="020B0502020202020204" pitchFamily="34" charset="0"/>
                <a:ea typeface="Calibri" panose="020F0502020204030204" pitchFamily="34" charset="0"/>
                <a:cs typeface="Arial" panose="020B0604020202020204" pitchFamily="34" charset="0"/>
              </a:rPr>
              <a:t>.</a:t>
            </a:r>
            <a:endParaRPr lang="en-US" sz="1600" dirty="0">
              <a:effectLst/>
              <a:latin typeface="Calibri" panose="020F0502020204030204" pitchFamily="34" charset="0"/>
              <a:ea typeface="Calibri" panose="020F0502020204030204" pitchFamily="34" charset="0"/>
            </a:endParaRPr>
          </a:p>
          <a:p>
            <a:pPr marL="609600" marR="0">
              <a:spcBef>
                <a:spcPts val="525"/>
              </a:spcBef>
              <a:spcAft>
                <a:spcPts val="225"/>
              </a:spcAft>
            </a:pPr>
            <a:r>
              <a:rPr lang="en-US" sz="1600" b="1"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(2) Effect</a:t>
            </a:r>
            <a:endParaRPr lang="en-US" b="1" dirty="0">
              <a:effectLst/>
              <a:latin typeface="Calibri" panose="020F0502020204030204" pitchFamily="34" charset="0"/>
            </a:endParaRPr>
          </a:p>
          <a:p>
            <a:pPr marL="609600" marR="0" indent="152400">
              <a:spcBef>
                <a:spcPts val="0"/>
              </a:spcBef>
              <a:spcAft>
                <a:spcPts val="0"/>
              </a:spcAft>
            </a:pPr>
            <a:r>
              <a:rPr lang="en-US" sz="1600" dirty="0">
                <a:solidFill>
                  <a:srgbClr val="000000"/>
                </a:solidFill>
                <a:effectLst/>
                <a:latin typeface="Century Gothic" panose="020B0502020202020204" pitchFamily="34" charset="0"/>
                <a:ea typeface="Calibri" panose="020F0502020204030204" pitchFamily="34" charset="0"/>
                <a:cs typeface="Arial" panose="020B0604020202020204" pitchFamily="34" charset="0"/>
              </a:rPr>
              <a:t>Notwithstanding any other provision of this chapter or the Public Health Service Act [</a:t>
            </a:r>
            <a:r>
              <a:rPr lang="en-US" sz="1600" dirty="0">
                <a:solidFill>
                  <a:srgbClr val="0F0D61"/>
                </a:solidFill>
                <a:effectLst/>
                <a:latin typeface="Century Gothic" panose="020B0502020202020204" pitchFamily="34" charset="0"/>
                <a:ea typeface="Calibri" panose="020F0502020204030204" pitchFamily="34" charset="0"/>
                <a:cs typeface="Arial" panose="020B0604020202020204" pitchFamily="34" charset="0"/>
              </a:rPr>
              <a:t>42 U.S.C. 201 et seq.</a:t>
            </a:r>
            <a:r>
              <a:rPr lang="en-US" sz="1600" dirty="0">
                <a:solidFill>
                  <a:srgbClr val="000000"/>
                </a:solidFill>
                <a:effectLst/>
                <a:latin typeface="Century Gothic" panose="020B0502020202020204" pitchFamily="34" charset="0"/>
                <a:ea typeface="Calibri" panose="020F0502020204030204" pitchFamily="34" charset="0"/>
                <a:cs typeface="Arial" panose="020B0604020202020204" pitchFamily="34" charset="0"/>
              </a:rPr>
              <a:t>], an eligible product shall not be considered an unapproved product (as defined in </a:t>
            </a:r>
            <a:r>
              <a:rPr lang="en-US" sz="1600" dirty="0">
                <a:solidFill>
                  <a:srgbClr val="0F0D61"/>
                </a:solidFill>
                <a:effectLst/>
                <a:latin typeface="Century Gothic" panose="020B0502020202020204" pitchFamily="34" charset="0"/>
                <a:ea typeface="Calibri" panose="020F0502020204030204" pitchFamily="34" charset="0"/>
                <a:cs typeface="Arial" panose="020B0604020202020204" pitchFamily="34" charset="0"/>
              </a:rPr>
              <a:t>section 360bbb–3(a)(2)(A) of this title</a:t>
            </a:r>
            <a:r>
              <a:rPr lang="en-US" sz="1600" dirty="0">
                <a:solidFill>
                  <a:srgbClr val="000000"/>
                </a:solidFill>
                <a:effectLst/>
                <a:latin typeface="Century Gothic" panose="020B0502020202020204" pitchFamily="34" charset="0"/>
                <a:ea typeface="Calibri" panose="020F0502020204030204" pitchFamily="34" charset="0"/>
                <a:cs typeface="Arial" panose="020B0604020202020204" pitchFamily="34" charset="0"/>
              </a:rPr>
              <a:t>) and </a:t>
            </a:r>
            <a:r>
              <a:rPr lang="en-US" sz="1600" b="1" dirty="0">
                <a:solidFill>
                  <a:srgbClr val="FF0000"/>
                </a:solidFill>
                <a:effectLst/>
                <a:highlight>
                  <a:srgbClr val="FFFF00"/>
                </a:highlight>
                <a:latin typeface="Century Gothic" panose="020B0502020202020204" pitchFamily="34" charset="0"/>
                <a:ea typeface="Calibri" panose="020F0502020204030204" pitchFamily="34" charset="0"/>
                <a:cs typeface="Arial" panose="020B0604020202020204" pitchFamily="34" charset="0"/>
              </a:rPr>
              <a:t>shall not be deemed adulterated or misbranded</a:t>
            </a:r>
            <a:r>
              <a:rPr lang="en-US" sz="1600" dirty="0">
                <a:solidFill>
                  <a:srgbClr val="FF0000"/>
                </a:solidFill>
                <a:effectLst/>
                <a:highlight>
                  <a:srgbClr val="FFFF00"/>
                </a:highlight>
                <a:latin typeface="Century Gothic" panose="020B0502020202020204" pitchFamily="34" charset="0"/>
                <a:ea typeface="Calibri" panose="020F0502020204030204" pitchFamily="34" charset="0"/>
                <a:cs typeface="Arial" panose="020B0604020202020204" pitchFamily="34" charset="0"/>
              </a:rPr>
              <a:t> </a:t>
            </a:r>
            <a:r>
              <a:rPr lang="en-US" sz="1600" dirty="0">
                <a:solidFill>
                  <a:srgbClr val="000000"/>
                </a:solidFill>
                <a:effectLst/>
                <a:latin typeface="Century Gothic" panose="020B0502020202020204" pitchFamily="34" charset="0"/>
                <a:ea typeface="Calibri" panose="020F0502020204030204" pitchFamily="34" charset="0"/>
                <a:cs typeface="Arial" panose="020B0604020202020204" pitchFamily="34" charset="0"/>
              </a:rPr>
              <a:t>under this chapter because, with respect to such product, the Secretary has authorized deviations from current good manufacturing practices under paragraph (1).</a:t>
            </a:r>
            <a:endParaRPr lang="en-US" sz="1600" dirty="0">
              <a:effectLst/>
              <a:latin typeface="Calibri" panose="020F0502020204030204" pitchFamily="34" charset="0"/>
              <a:ea typeface="Calibri" panose="020F0502020204030204" pitchFamily="34" charset="0"/>
            </a:endParaRPr>
          </a:p>
          <a:p>
            <a:pPr marL="457200" marR="0">
              <a:lnSpc>
                <a:spcPts val="1920"/>
              </a:lnSpc>
              <a:spcBef>
                <a:spcPts val="0"/>
              </a:spcBef>
              <a:spcAft>
                <a:spcPts val="0"/>
              </a:spcAft>
            </a:pPr>
            <a:r>
              <a:rPr lang="en-US" sz="1600" dirty="0">
                <a:solidFill>
                  <a:srgbClr val="404040"/>
                </a:solidFill>
                <a:effectLst/>
                <a:latin typeface="Century Gothic" panose="020B0502020202020204" pitchFamily="34"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endParaRPr>
          </a:p>
          <a:p>
            <a:pPr marL="457200" marR="0">
              <a:spcBef>
                <a:spcPts val="0"/>
              </a:spcBef>
              <a:spcAft>
                <a:spcPts val="0"/>
              </a:spcAft>
            </a:pPr>
            <a:r>
              <a:rPr lang="en-US" sz="1600" dirty="0">
                <a:solidFill>
                  <a:srgbClr val="FF0000"/>
                </a:solidFill>
                <a:effectLst/>
                <a:latin typeface="Century Gothic" panose="020B0502020202020204" pitchFamily="34" charset="0"/>
                <a:ea typeface="Calibri" panose="020F0502020204030204" pitchFamily="34" charset="0"/>
                <a:cs typeface="Times New Roman" panose="02020603050405020304" pitchFamily="18" charset="0"/>
              </a:rPr>
              <a:t>=</a:t>
            </a:r>
            <a:r>
              <a:rPr lang="en-US" sz="1600" b="1" dirty="0">
                <a:solidFill>
                  <a:srgbClr val="FF0000"/>
                </a:solidFill>
                <a:effectLst/>
                <a:latin typeface="Century Gothic" panose="020B0502020202020204" pitchFamily="34" charset="0"/>
                <a:ea typeface="Calibri" panose="020F0502020204030204" pitchFamily="34" charset="0"/>
                <a:cs typeface="Times New Roman" panose="02020603050405020304" pitchFamily="18" charset="0"/>
              </a:rPr>
              <a:t>There are no required standards for quality control in manufacturing; no inspections of manufacturing procedures; no prohibition on wide variability among lots; no prohibition on adulteration; and no required compliance with Current Good Manufacturing Practices. </a:t>
            </a:r>
            <a:endParaRPr lang="en-US" sz="1600" dirty="0">
              <a:solidFill>
                <a:srgbClr val="FF0000"/>
              </a:solidFill>
              <a:effectLst/>
              <a:latin typeface="Calibri" panose="020F0502020204030204" pitchFamily="34" charset="0"/>
              <a:ea typeface="Calibri" panose="020F0502020204030204" pitchFamily="34" charset="0"/>
            </a:endParaRPr>
          </a:p>
        </p:txBody>
      </p:sp>
      <p:sp>
        <p:nvSpPr>
          <p:cNvPr id="2" name="Footer Placeholder 1">
            <a:extLst>
              <a:ext uri="{FF2B5EF4-FFF2-40B4-BE49-F238E27FC236}">
                <a16:creationId xmlns:a16="http://schemas.microsoft.com/office/drawing/2014/main" id="{3A509571-7CFF-9437-65F9-410B460B4CFC}"/>
              </a:ext>
            </a:extLst>
          </p:cNvPr>
          <p:cNvSpPr>
            <a:spLocks noGrp="1"/>
          </p:cNvSpPr>
          <p:nvPr>
            <p:ph type="ftr" sz="quarter" idx="11"/>
          </p:nvPr>
        </p:nvSpPr>
        <p:spPr/>
        <p:txBody>
          <a:bodyPr/>
          <a:lstStyle/>
          <a:p>
            <a:r>
              <a:rPr lang="en-US"/>
              <a:t>Author - Sasha Latypova</a:t>
            </a:r>
          </a:p>
        </p:txBody>
      </p:sp>
    </p:spTree>
    <p:extLst>
      <p:ext uri="{BB962C8B-B14F-4D97-AF65-F5344CB8AC3E}">
        <p14:creationId xmlns:p14="http://schemas.microsoft.com/office/powerpoint/2010/main" val="3608453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Oval 28">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14D985E-BF03-4CFD-BF33-41CAEE45769C}"/>
              </a:ext>
            </a:extLst>
          </p:cNvPr>
          <p:cNvSpPr>
            <a:spLocks noGrp="1"/>
          </p:cNvSpPr>
          <p:nvPr>
            <p:ph type="title"/>
          </p:nvPr>
        </p:nvSpPr>
        <p:spPr>
          <a:xfrm>
            <a:off x="826396" y="2112916"/>
            <a:ext cx="4230100" cy="3387497"/>
          </a:xfrm>
        </p:spPr>
        <p:txBody>
          <a:bodyPr vert="horz" lIns="91440" tIns="45720" rIns="91440" bIns="45720" rtlCol="0" anchor="b">
            <a:normAutofit/>
          </a:bodyPr>
          <a:lstStyle/>
          <a:p>
            <a:pPr algn="r"/>
            <a:r>
              <a:rPr lang="en-US" sz="4000" kern="1200" dirty="0">
                <a:solidFill>
                  <a:srgbClr val="FFFFFF"/>
                </a:solidFill>
                <a:latin typeface="+mj-lt"/>
                <a:ea typeface="+mj-ea"/>
                <a:cs typeface="+mj-cs"/>
              </a:rPr>
              <a:t>“Expanded Access Use” </a:t>
            </a:r>
            <a:br>
              <a:rPr lang="en-US" sz="4000" kern="1200" dirty="0">
                <a:solidFill>
                  <a:srgbClr val="FFFFFF"/>
                </a:solidFill>
                <a:latin typeface="+mj-lt"/>
                <a:ea typeface="+mj-ea"/>
                <a:cs typeface="+mj-cs"/>
              </a:rPr>
            </a:br>
            <a:r>
              <a:rPr lang="en-US" sz="4000" kern="1200" dirty="0">
                <a:solidFill>
                  <a:srgbClr val="FFFFFF"/>
                </a:solidFill>
                <a:latin typeface="+mj-lt"/>
                <a:ea typeface="+mj-ea"/>
                <a:cs typeface="+mj-cs"/>
              </a:rPr>
              <a:t>vs. </a:t>
            </a:r>
            <a:br>
              <a:rPr lang="en-US" sz="4000" kern="1200" dirty="0">
                <a:solidFill>
                  <a:srgbClr val="FFFFFF"/>
                </a:solidFill>
                <a:latin typeface="+mj-lt"/>
                <a:ea typeface="+mj-ea"/>
                <a:cs typeface="+mj-cs"/>
              </a:rPr>
            </a:br>
            <a:r>
              <a:rPr lang="en-US" sz="4000" kern="1200" dirty="0">
                <a:solidFill>
                  <a:srgbClr val="FFFFFF"/>
                </a:solidFill>
                <a:latin typeface="+mj-lt"/>
                <a:ea typeface="+mj-ea"/>
                <a:cs typeface="+mj-cs"/>
              </a:rPr>
              <a:t>Non-investigational EUA Pathway</a:t>
            </a:r>
          </a:p>
        </p:txBody>
      </p:sp>
      <p:sp>
        <p:nvSpPr>
          <p:cNvPr id="5" name="TextBox 4">
            <a:extLst>
              <a:ext uri="{FF2B5EF4-FFF2-40B4-BE49-F238E27FC236}">
                <a16:creationId xmlns:a16="http://schemas.microsoft.com/office/drawing/2014/main" id="{E79E39A2-EBAC-2D77-5C5B-8574AE4C4CB1}"/>
              </a:ext>
            </a:extLst>
          </p:cNvPr>
          <p:cNvSpPr txBox="1"/>
          <p:nvPr/>
        </p:nvSpPr>
        <p:spPr>
          <a:xfrm>
            <a:off x="5831173" y="282397"/>
            <a:ext cx="5534431" cy="6355829"/>
          </a:xfrm>
          <a:prstGeom prst="rect">
            <a:avLst/>
          </a:prstGeom>
        </p:spPr>
        <p:txBody>
          <a:bodyPr vert="horz" lIns="91440" tIns="45720" rIns="91440" bIns="45720" rtlCol="0" anchor="ctr">
            <a:normAutofit fontScale="92500" lnSpcReduction="10000"/>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P201/408 of transcript:</a:t>
            </a:r>
            <a:b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“DR. KURILLA: And then for Doran [FINK], </a:t>
            </a:r>
            <a:r>
              <a:rPr kumimoji="0" lang="en-US" sz="1800" b="0" i="1"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did you consider at all the possibility of an expanded access protocol</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 for those specific groups that you would issue the indication for the EUA instead of an EUA?</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P203 Dr. FINK: Yeah. So to answer your question about an expanded access protocol, that is another regulatory mechanism for providing access to investigational vaccine. I think if we were to consider an expanded access protocol of the same size and scope as what is being considered for an Emergency Use Authorization, then the benefit/risk considerations and the data to inform those benefit/risk considerations and allow that type of use would be highly similar. </a:t>
            </a:r>
            <a:r>
              <a:rPr kumimoji="0" lang="en-US" sz="1800" b="0" i="1"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The differences between expanded access use and Emergency Use Authorization are that expanded access use is done -- or is carried out under FDA's investigational new drug regulations</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1"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So among many other things, those regulations require use of an institutional review board and also obtaining informed consent from recipients of the investigational vaccine according to regulations for clinical investigations -- research use of investigational vaccines</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 And so operationally speaking, an expanded access protocol would add some complexity, and that is why Emergency Use Authorization is being considered primarily as the mechanism for addressing the public health emergency that has been declared.”</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Slide Number Placeholder 2">
            <a:extLst>
              <a:ext uri="{FF2B5EF4-FFF2-40B4-BE49-F238E27FC236}">
                <a16:creationId xmlns:a16="http://schemas.microsoft.com/office/drawing/2014/main" id="{CFB134A4-E09F-ED9A-D28F-5DA074EA76FC}"/>
              </a:ext>
            </a:extLst>
          </p:cNvPr>
          <p:cNvSpPr>
            <a:spLocks noGrp="1"/>
          </p:cNvSpPr>
          <p:nvPr>
            <p:ph type="sldNum" sz="quarter" idx="12"/>
          </p:nvPr>
        </p:nvSpPr>
        <p:spPr>
          <a:xfrm>
            <a:off x="11704320" y="6455664"/>
            <a:ext cx="448056"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04105CDA-26D5-4DED-89A1-100C6DE52259}" type="slidenum">
              <a:rPr kumimoji="0" lang="en-US" sz="1100" b="0" i="0" u="none" strike="noStrike" kern="1200" cap="none" spc="0" normalizeH="0" baseline="0" noProof="0">
                <a:ln>
                  <a:noFill/>
                </a:ln>
                <a:solidFill>
                  <a:prstClr val="black">
                    <a:lumMod val="50000"/>
                    <a:lumOff val="50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6</a:t>
            </a:fld>
            <a:endParaRPr kumimoji="0" lang="en-US" sz="1100" b="0" i="0" u="none" strike="noStrike" kern="1200" cap="none" spc="0" normalizeH="0" baseline="0" noProof="0">
              <a:ln>
                <a:noFill/>
              </a:ln>
              <a:solidFill>
                <a:prstClr val="black">
                  <a:lumMod val="50000"/>
                  <a:lumOff val="50000"/>
                </a:prstClr>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1639CFA2-59CE-5582-9147-95DBC4A2EBD1}"/>
              </a:ext>
            </a:extLst>
          </p:cNvPr>
          <p:cNvSpPr txBox="1"/>
          <p:nvPr/>
        </p:nvSpPr>
        <p:spPr>
          <a:xfrm>
            <a:off x="52961" y="346650"/>
            <a:ext cx="3048588"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prstClr val="white"/>
                </a:solidFill>
                <a:effectLst/>
                <a:uLnTx/>
                <a:uFillTx/>
                <a:latin typeface="Calibri" panose="020F0502020204030204"/>
                <a:ea typeface="+mn-ea"/>
                <a:cs typeface="+mn-cs"/>
              </a:rPr>
              <a:t>FOOD AND DRUG ADMINISTRATION (FDA) Center for Biologics Evaluation and Research (CBER) 161st Vaccines and Related Biological Products Advisory Committee (VRBPAC) Meeting, Transcript, October 22, 2020.</a:t>
            </a:r>
          </a:p>
        </p:txBody>
      </p:sp>
      <p:sp>
        <p:nvSpPr>
          <p:cNvPr id="4" name="Rectangle 1">
            <a:extLst>
              <a:ext uri="{FF2B5EF4-FFF2-40B4-BE49-F238E27FC236}">
                <a16:creationId xmlns:a16="http://schemas.microsoft.com/office/drawing/2014/main" id="{E5903F0B-6AD4-89A4-78FC-A82D2E4D592B}"/>
              </a:ext>
            </a:extLst>
          </p:cNvPr>
          <p:cNvSpPr>
            <a:spLocks noChangeArrowheads="1"/>
          </p:cNvSpPr>
          <p:nvPr/>
        </p:nvSpPr>
        <p:spPr bwMode="auto">
          <a:xfrm>
            <a:off x="467117" y="6442107"/>
            <a:ext cx="459944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sng" strike="noStrike" cap="none" normalizeH="0" baseline="0" dirty="0">
                <a:ln>
                  <a:noFill/>
                </a:ln>
                <a:solidFill>
                  <a:schemeClr val="bg1"/>
                </a:solidFill>
                <a:effectLst/>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https://www.fda.gov/media/143982/download</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Tree>
    <p:extLst>
      <p:ext uri="{BB962C8B-B14F-4D97-AF65-F5344CB8AC3E}">
        <p14:creationId xmlns:p14="http://schemas.microsoft.com/office/powerpoint/2010/main" val="1550205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EDD7C-6A00-C26A-9937-3A8C59771513}"/>
              </a:ext>
            </a:extLst>
          </p:cNvPr>
          <p:cNvSpPr>
            <a:spLocks noGrp="1"/>
          </p:cNvSpPr>
          <p:nvPr>
            <p:ph type="title"/>
          </p:nvPr>
        </p:nvSpPr>
        <p:spPr/>
        <p:txBody>
          <a:bodyPr/>
          <a:lstStyle/>
          <a:p>
            <a:r>
              <a:rPr lang="en-US" dirty="0"/>
              <a:t>Fraudulent process to enforce vaccine mandates (from deposition of Peter Marks)</a:t>
            </a:r>
          </a:p>
        </p:txBody>
      </p:sp>
      <p:sp>
        <p:nvSpPr>
          <p:cNvPr id="5" name="Content Placeholder 4">
            <a:extLst>
              <a:ext uri="{FF2B5EF4-FFF2-40B4-BE49-F238E27FC236}">
                <a16:creationId xmlns:a16="http://schemas.microsoft.com/office/drawing/2014/main" id="{AEDCAA46-FF36-8C5C-9A5B-12B62BAAB0C8}"/>
              </a:ext>
            </a:extLst>
          </p:cNvPr>
          <p:cNvSpPr>
            <a:spLocks noGrp="1"/>
          </p:cNvSpPr>
          <p:nvPr>
            <p:ph idx="1"/>
          </p:nvPr>
        </p:nvSpPr>
        <p:spPr/>
        <p:txBody>
          <a:bodyPr>
            <a:normAutofit/>
          </a:bodyPr>
          <a:lstStyle/>
          <a:p>
            <a:r>
              <a:rPr lang="en-US" dirty="0"/>
              <a:t>The FDA asked Pfizer to identify “BLA–compliant” lots in 2021</a:t>
            </a:r>
          </a:p>
          <a:p>
            <a:r>
              <a:rPr lang="en-US" dirty="0"/>
              <a:t>Pfizer identified 9 lots:  </a:t>
            </a:r>
          </a:p>
          <a:p>
            <a:pPr lvl="1"/>
            <a:r>
              <a:rPr lang="en-US" dirty="0"/>
              <a:t>This is self-declared as no FDA inspection was done, and cGMP laws are non-enforced for EUAs under PREP Act.</a:t>
            </a:r>
          </a:p>
          <a:p>
            <a:r>
              <a:rPr lang="en-US" dirty="0"/>
              <a:t>FDA issued BLA letter in August 2021. </a:t>
            </a:r>
          </a:p>
          <a:p>
            <a:r>
              <a:rPr lang="en-US" dirty="0"/>
              <a:t>Workplace and school mandates followed.</a:t>
            </a:r>
          </a:p>
          <a:p>
            <a:r>
              <a:rPr lang="en-US" dirty="0">
                <a:solidFill>
                  <a:srgbClr val="FF0000"/>
                </a:solidFill>
              </a:rPr>
              <a:t>HHS instructed the vaccinators to NOT provide the informed consent </a:t>
            </a:r>
            <a:r>
              <a:rPr lang="en-US" dirty="0"/>
              <a:t>based of the theoretical possibility for Pfizer to ship a BLA compliant product. </a:t>
            </a:r>
          </a:p>
        </p:txBody>
      </p:sp>
      <p:sp>
        <p:nvSpPr>
          <p:cNvPr id="3" name="Footer Placeholder 2">
            <a:extLst>
              <a:ext uri="{FF2B5EF4-FFF2-40B4-BE49-F238E27FC236}">
                <a16:creationId xmlns:a16="http://schemas.microsoft.com/office/drawing/2014/main" id="{09B9CD49-EB71-8FF9-0C94-551C79C4D94F}"/>
              </a:ext>
            </a:extLst>
          </p:cNvPr>
          <p:cNvSpPr>
            <a:spLocks noGrp="1"/>
          </p:cNvSpPr>
          <p:nvPr>
            <p:ph type="ftr" sz="quarter" idx="11"/>
          </p:nvPr>
        </p:nvSpPr>
        <p:spPr/>
        <p:txBody>
          <a:bodyPr/>
          <a:lstStyle/>
          <a:p>
            <a:r>
              <a:rPr lang="en-US"/>
              <a:t>Author - Sasha Latypova</a:t>
            </a:r>
          </a:p>
        </p:txBody>
      </p:sp>
      <p:sp>
        <p:nvSpPr>
          <p:cNvPr id="4" name="Slide Number Placeholder 3">
            <a:extLst>
              <a:ext uri="{FF2B5EF4-FFF2-40B4-BE49-F238E27FC236}">
                <a16:creationId xmlns:a16="http://schemas.microsoft.com/office/drawing/2014/main" id="{EBDB01E6-0E02-0865-EDBC-ADB3A3DF5202}"/>
              </a:ext>
            </a:extLst>
          </p:cNvPr>
          <p:cNvSpPr>
            <a:spLocks noGrp="1"/>
          </p:cNvSpPr>
          <p:nvPr>
            <p:ph type="sldNum" sz="quarter" idx="12"/>
          </p:nvPr>
        </p:nvSpPr>
        <p:spPr/>
        <p:txBody>
          <a:bodyPr/>
          <a:lstStyle/>
          <a:p>
            <a:fld id="{04105CDA-26D5-4DED-89A1-100C6DE52259}" type="slidenum">
              <a:rPr lang="en-US" smtClean="0"/>
              <a:t>7</a:t>
            </a:fld>
            <a:endParaRPr lang="en-US"/>
          </a:p>
        </p:txBody>
      </p:sp>
    </p:spTree>
    <p:extLst>
      <p:ext uri="{BB962C8B-B14F-4D97-AF65-F5344CB8AC3E}">
        <p14:creationId xmlns:p14="http://schemas.microsoft.com/office/powerpoint/2010/main" val="3632826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D076649-8A85-768C-929F-2602A710518F}"/>
              </a:ext>
            </a:extLst>
          </p:cNvPr>
          <p:cNvSpPr>
            <a:spLocks noGrp="1"/>
          </p:cNvSpPr>
          <p:nvPr>
            <p:ph type="ftr" sz="quarter" idx="11"/>
          </p:nvPr>
        </p:nvSpPr>
        <p:spPr/>
        <p:txBody>
          <a:bodyPr/>
          <a:lstStyle/>
          <a:p>
            <a:r>
              <a:rPr lang="en-US"/>
              <a:t>Author - Sasha Latypova</a:t>
            </a:r>
          </a:p>
        </p:txBody>
      </p:sp>
      <p:sp>
        <p:nvSpPr>
          <p:cNvPr id="5" name="Slide Number Placeholder 4">
            <a:extLst>
              <a:ext uri="{FF2B5EF4-FFF2-40B4-BE49-F238E27FC236}">
                <a16:creationId xmlns:a16="http://schemas.microsoft.com/office/drawing/2014/main" id="{26FD468B-DF3A-9BB7-510D-548D1DFD6240}"/>
              </a:ext>
            </a:extLst>
          </p:cNvPr>
          <p:cNvSpPr>
            <a:spLocks noGrp="1"/>
          </p:cNvSpPr>
          <p:nvPr>
            <p:ph type="sldNum" sz="quarter" idx="12"/>
          </p:nvPr>
        </p:nvSpPr>
        <p:spPr/>
        <p:txBody>
          <a:bodyPr/>
          <a:lstStyle/>
          <a:p>
            <a:fld id="{04105CDA-26D5-4DED-89A1-100C6DE52259}" type="slidenum">
              <a:rPr lang="en-US" smtClean="0"/>
              <a:t>8</a:t>
            </a:fld>
            <a:endParaRPr lang="en-US"/>
          </a:p>
        </p:txBody>
      </p:sp>
      <p:pic>
        <p:nvPicPr>
          <p:cNvPr id="2050" name="Picture 2">
            <a:extLst>
              <a:ext uri="{FF2B5EF4-FFF2-40B4-BE49-F238E27FC236}">
                <a16:creationId xmlns:a16="http://schemas.microsoft.com/office/drawing/2014/main" id="{15E00C95-252F-BCAC-FBDD-A738CB27E2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27125"/>
            <a:ext cx="12192000" cy="460216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00C222E-703D-6E00-E8FC-BC8E3CE9B196}"/>
              </a:ext>
            </a:extLst>
          </p:cNvPr>
          <p:cNvSpPr txBox="1"/>
          <p:nvPr/>
        </p:nvSpPr>
        <p:spPr>
          <a:xfrm>
            <a:off x="5419924" y="4158453"/>
            <a:ext cx="1389220" cy="307777"/>
          </a:xfrm>
          <a:prstGeom prst="rect">
            <a:avLst/>
          </a:prstGeom>
          <a:solidFill>
            <a:srgbClr val="FFFF00"/>
          </a:solidFill>
        </p:spPr>
        <p:txBody>
          <a:bodyPr wrap="square" rtlCol="0">
            <a:spAutoFit/>
          </a:bodyPr>
          <a:lstStyle/>
          <a:p>
            <a:r>
              <a:rPr lang="en-US" sz="1400" dirty="0"/>
              <a:t>Vaccine rollout </a:t>
            </a:r>
          </a:p>
        </p:txBody>
      </p:sp>
      <p:sp>
        <p:nvSpPr>
          <p:cNvPr id="11" name="TextBox 10">
            <a:extLst>
              <a:ext uri="{FF2B5EF4-FFF2-40B4-BE49-F238E27FC236}">
                <a16:creationId xmlns:a16="http://schemas.microsoft.com/office/drawing/2014/main" id="{401CF41B-4607-8AF6-16D5-3ACEF967967D}"/>
              </a:ext>
            </a:extLst>
          </p:cNvPr>
          <p:cNvSpPr txBox="1"/>
          <p:nvPr/>
        </p:nvSpPr>
        <p:spPr>
          <a:xfrm>
            <a:off x="6907428" y="4164631"/>
            <a:ext cx="998838" cy="307777"/>
          </a:xfrm>
          <a:prstGeom prst="rect">
            <a:avLst/>
          </a:prstGeom>
          <a:solidFill>
            <a:srgbClr val="FFFF00"/>
          </a:solidFill>
        </p:spPr>
        <p:txBody>
          <a:bodyPr wrap="square" rtlCol="0">
            <a:spAutoFit/>
          </a:bodyPr>
          <a:lstStyle/>
          <a:p>
            <a:pPr algn="ctr"/>
            <a:r>
              <a:rPr lang="en-US" sz="1400" dirty="0"/>
              <a:t>Mandates</a:t>
            </a:r>
          </a:p>
        </p:txBody>
      </p:sp>
      <p:cxnSp>
        <p:nvCxnSpPr>
          <p:cNvPr id="14" name="Straight Arrow Connector 13">
            <a:extLst>
              <a:ext uri="{FF2B5EF4-FFF2-40B4-BE49-F238E27FC236}">
                <a16:creationId xmlns:a16="http://schemas.microsoft.com/office/drawing/2014/main" id="{A451452E-F8D2-416A-4A54-4E4323AE9798}"/>
              </a:ext>
            </a:extLst>
          </p:cNvPr>
          <p:cNvCxnSpPr>
            <a:stCxn id="6" idx="0"/>
          </p:cNvCxnSpPr>
          <p:nvPr/>
        </p:nvCxnSpPr>
        <p:spPr>
          <a:xfrm flipV="1">
            <a:off x="6114534" y="3663778"/>
            <a:ext cx="0" cy="4946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DA586DB-B644-6E46-75A1-E0FA5C86BD25}"/>
              </a:ext>
            </a:extLst>
          </p:cNvPr>
          <p:cNvCxnSpPr>
            <a:cxnSpLocks/>
            <a:stCxn id="11" idx="0"/>
          </p:cNvCxnSpPr>
          <p:nvPr/>
        </p:nvCxnSpPr>
        <p:spPr>
          <a:xfrm flipV="1">
            <a:off x="7406847" y="3663778"/>
            <a:ext cx="0" cy="50085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8299C385-29A8-7EFB-1E85-25F542BC7774}"/>
              </a:ext>
            </a:extLst>
          </p:cNvPr>
          <p:cNvSpPr txBox="1"/>
          <p:nvPr/>
        </p:nvSpPr>
        <p:spPr>
          <a:xfrm>
            <a:off x="959191" y="334237"/>
            <a:ext cx="10637624" cy="369332"/>
          </a:xfrm>
          <a:prstGeom prst="rect">
            <a:avLst/>
          </a:prstGeom>
          <a:solidFill>
            <a:srgbClr val="FFFF00"/>
          </a:solidFill>
        </p:spPr>
        <p:txBody>
          <a:bodyPr wrap="square">
            <a:spAutoFit/>
          </a:bodyPr>
          <a:lstStyle/>
          <a:p>
            <a:r>
              <a:rPr lang="en-US" dirty="0"/>
              <a:t>2021: the largest death event in working adults and children in the US due to mRNA vaccine rollout/ mandates</a:t>
            </a:r>
          </a:p>
        </p:txBody>
      </p:sp>
    </p:spTree>
    <p:extLst>
      <p:ext uri="{BB962C8B-B14F-4D97-AF65-F5344CB8AC3E}">
        <p14:creationId xmlns:p14="http://schemas.microsoft.com/office/powerpoint/2010/main" val="3629311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05DBB6F-6750-AD77-9BA2-C1C09DB276AB}"/>
              </a:ext>
            </a:extLst>
          </p:cNvPr>
          <p:cNvSpPr>
            <a:spLocks noGrp="1"/>
          </p:cNvSpPr>
          <p:nvPr>
            <p:ph type="ftr" sz="quarter" idx="11"/>
          </p:nvPr>
        </p:nvSpPr>
        <p:spPr/>
        <p:txBody>
          <a:bodyPr/>
          <a:lstStyle/>
          <a:p>
            <a:r>
              <a:rPr lang="en-US" dirty="0"/>
              <a:t>Author - Sasha Latypova</a:t>
            </a:r>
          </a:p>
        </p:txBody>
      </p:sp>
      <p:sp>
        <p:nvSpPr>
          <p:cNvPr id="5" name="Slide Number Placeholder 4">
            <a:extLst>
              <a:ext uri="{FF2B5EF4-FFF2-40B4-BE49-F238E27FC236}">
                <a16:creationId xmlns:a16="http://schemas.microsoft.com/office/drawing/2014/main" id="{30194898-4A1F-385A-3D90-CFBA632BEEAC}"/>
              </a:ext>
            </a:extLst>
          </p:cNvPr>
          <p:cNvSpPr>
            <a:spLocks noGrp="1"/>
          </p:cNvSpPr>
          <p:nvPr>
            <p:ph type="sldNum" sz="quarter" idx="12"/>
          </p:nvPr>
        </p:nvSpPr>
        <p:spPr/>
        <p:txBody>
          <a:bodyPr/>
          <a:lstStyle/>
          <a:p>
            <a:fld id="{04105CDA-26D5-4DED-89A1-100C6DE52259}" type="slidenum">
              <a:rPr lang="en-US" smtClean="0"/>
              <a:t>9</a:t>
            </a:fld>
            <a:endParaRPr lang="en-US"/>
          </a:p>
        </p:txBody>
      </p:sp>
      <p:pic>
        <p:nvPicPr>
          <p:cNvPr id="3074" name="Picture 2">
            <a:extLst>
              <a:ext uri="{FF2B5EF4-FFF2-40B4-BE49-F238E27FC236}">
                <a16:creationId xmlns:a16="http://schemas.microsoft.com/office/drawing/2014/main" id="{CEC7A20B-D204-17AB-1325-E61BEDC501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4913"/>
            <a:ext cx="12192000" cy="4602163"/>
          </a:xfrm>
          <a:prstGeom prst="rect">
            <a:avLst/>
          </a:prstGeom>
          <a:noFill/>
          <a:extLst>
            <a:ext uri="{909E8E84-426E-40DD-AFC4-6F175D3DCCD1}">
              <a14:hiddenFill xmlns:a14="http://schemas.microsoft.com/office/drawing/2010/main">
                <a:solidFill>
                  <a:srgbClr val="FFFFFF"/>
                </a:solidFill>
              </a14:hiddenFill>
            </a:ext>
          </a:extLst>
        </p:spPr>
      </p:pic>
      <p:sp>
        <p:nvSpPr>
          <p:cNvPr id="6" name="Arrow: Down 5">
            <a:extLst>
              <a:ext uri="{FF2B5EF4-FFF2-40B4-BE49-F238E27FC236}">
                <a16:creationId xmlns:a16="http://schemas.microsoft.com/office/drawing/2014/main" id="{26FE79DE-2B15-F267-6809-D0BEB0572C4F}"/>
              </a:ext>
            </a:extLst>
          </p:cNvPr>
          <p:cNvSpPr/>
          <p:nvPr/>
        </p:nvSpPr>
        <p:spPr>
          <a:xfrm rot="10800000">
            <a:off x="5619489" y="5214611"/>
            <a:ext cx="414728" cy="607102"/>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0022DA7-1A66-CEF9-2A8A-7935A215F337}"/>
              </a:ext>
            </a:extLst>
          </p:cNvPr>
          <p:cNvSpPr txBox="1"/>
          <p:nvPr/>
        </p:nvSpPr>
        <p:spPr>
          <a:xfrm>
            <a:off x="4887096" y="5899075"/>
            <a:ext cx="1879232" cy="369332"/>
          </a:xfrm>
          <a:prstGeom prst="rect">
            <a:avLst/>
          </a:prstGeom>
          <a:solidFill>
            <a:srgbClr val="FFFF00"/>
          </a:solidFill>
        </p:spPr>
        <p:txBody>
          <a:bodyPr wrap="none" rtlCol="0">
            <a:spAutoFit/>
          </a:bodyPr>
          <a:lstStyle/>
          <a:p>
            <a:r>
              <a:rPr lang="en-US" dirty="0"/>
              <a:t>Vaccine mandates</a:t>
            </a:r>
          </a:p>
        </p:txBody>
      </p:sp>
      <p:sp>
        <p:nvSpPr>
          <p:cNvPr id="8" name="Arrow: Down 7">
            <a:extLst>
              <a:ext uri="{FF2B5EF4-FFF2-40B4-BE49-F238E27FC236}">
                <a16:creationId xmlns:a16="http://schemas.microsoft.com/office/drawing/2014/main" id="{8394D784-92B2-3F9B-D9E2-62321F7F40D1}"/>
              </a:ext>
            </a:extLst>
          </p:cNvPr>
          <p:cNvSpPr/>
          <p:nvPr/>
        </p:nvSpPr>
        <p:spPr>
          <a:xfrm rot="10800000">
            <a:off x="8805473" y="5188122"/>
            <a:ext cx="414728" cy="607102"/>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27F5303-0078-A752-40FB-01F828ADD880}"/>
              </a:ext>
            </a:extLst>
          </p:cNvPr>
          <p:cNvSpPr txBox="1"/>
          <p:nvPr/>
        </p:nvSpPr>
        <p:spPr>
          <a:xfrm>
            <a:off x="8073080" y="5915834"/>
            <a:ext cx="1827616" cy="369332"/>
          </a:xfrm>
          <a:prstGeom prst="rect">
            <a:avLst/>
          </a:prstGeom>
          <a:solidFill>
            <a:srgbClr val="FFFF00"/>
          </a:solidFill>
        </p:spPr>
        <p:txBody>
          <a:bodyPr wrap="none" rtlCol="0">
            <a:spAutoFit/>
          </a:bodyPr>
          <a:lstStyle/>
          <a:p>
            <a:r>
              <a:rPr lang="en-US" dirty="0"/>
              <a:t>Pediatric versions</a:t>
            </a:r>
          </a:p>
        </p:txBody>
      </p:sp>
    </p:spTree>
    <p:extLst>
      <p:ext uri="{BB962C8B-B14F-4D97-AF65-F5344CB8AC3E}">
        <p14:creationId xmlns:p14="http://schemas.microsoft.com/office/powerpoint/2010/main" val="12794464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ccentBoxVTI">
  <a:themeElements>
    <a:clrScheme name="AccentBoxVTI">
      <a:dk1>
        <a:srgbClr val="000000"/>
      </a:dk1>
      <a:lt1>
        <a:sysClr val="window" lastClr="FFFFFF"/>
      </a:lt1>
      <a:dk2>
        <a:srgbClr val="262626"/>
      </a:dk2>
      <a:lt2>
        <a:srgbClr val="FFFFFF"/>
      </a:lt2>
      <a:accent1>
        <a:srgbClr val="F5A700"/>
      </a:accent1>
      <a:accent2>
        <a:srgbClr val="00A5AB"/>
      </a:accent2>
      <a:accent3>
        <a:srgbClr val="09963B"/>
      </a:accent3>
      <a:accent4>
        <a:srgbClr val="E64823"/>
      </a:accent4>
      <a:accent5>
        <a:srgbClr val="9C6A6A"/>
      </a:accent5>
      <a:accent6>
        <a:srgbClr val="824F8C"/>
      </a:accent6>
      <a:hlink>
        <a:srgbClr val="2998E3"/>
      </a:hlink>
      <a:folHlink>
        <a:srgbClr val="7F723D"/>
      </a:folHlink>
    </a:clrScheme>
    <a:fontScheme name="Avenir">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ntBoxVTI" id="{9F778A78-DC9A-453A-A82D-A75CAD503E15}" vid="{EA961113-7CC4-4569-8A6A-7BC2C1E2F40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156706</TotalTime>
  <Words>1130</Words>
  <Application>Microsoft Office PowerPoint</Application>
  <PresentationFormat>Widescreen</PresentationFormat>
  <Paragraphs>101</Paragraphs>
  <Slides>12</Slides>
  <Notes>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12</vt:i4>
      </vt:variant>
    </vt:vector>
  </HeadingPairs>
  <TitlesOfParts>
    <vt:vector size="22" baseType="lpstr">
      <vt:lpstr>arial</vt:lpstr>
      <vt:lpstr>arial</vt:lpstr>
      <vt:lpstr>Avenir Next LT Pro</vt:lpstr>
      <vt:lpstr>Calibri</vt:lpstr>
      <vt:lpstr>Calibri Light</vt:lpstr>
      <vt:lpstr>Century Gothic</vt:lpstr>
      <vt:lpstr>Open Sans</vt:lpstr>
      <vt:lpstr>Symbol</vt:lpstr>
      <vt:lpstr>Office Theme</vt:lpstr>
      <vt:lpstr>AccentBoxVTI</vt:lpstr>
      <vt:lpstr>COVID-19 Shots are EUA “Countermeasures”</vt:lpstr>
      <vt:lpstr>PowerPoint Presentation</vt:lpstr>
      <vt:lpstr>PowerPoint Presentation</vt:lpstr>
      <vt:lpstr>PowerPoint Presentation</vt:lpstr>
      <vt:lpstr>PowerPoint Presentation</vt:lpstr>
      <vt:lpstr>“Expanded Access Use”  vs.  Non-investigational EUA Pathway</vt:lpstr>
      <vt:lpstr>Fraudulent process to enforce vaccine mandates (from deposition of Peter Marks)</vt:lpstr>
      <vt:lpstr>PowerPoint Presentation</vt:lpstr>
      <vt:lpstr>PowerPoint Presentation</vt:lpstr>
      <vt:lpstr>BLA lots and EUA lots are not materially different, all product is under EUA/PREP Act</vt:lpstr>
      <vt:lpstr>PowerPoint Presentation</vt:lpstr>
      <vt:lpstr>   Absence of true and enforceable consumer safeguards in relation to these products makes them potential poisons with no lawful mechanisms to rectify the harm while they remain in circulation.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Alexandra Latypova</dc:creator>
  <cp:lastModifiedBy>John Tribble</cp:lastModifiedBy>
  <cp:revision>453</cp:revision>
  <cp:lastPrinted>2023-09-25T17:43:16Z</cp:lastPrinted>
  <dcterms:created xsi:type="dcterms:W3CDTF">2023-02-21T18:04:56Z</dcterms:created>
  <dcterms:modified xsi:type="dcterms:W3CDTF">2024-10-11T15:16:16Z</dcterms:modified>
</cp:coreProperties>
</file>