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8" r:id="rId3"/>
    <p:sldId id="28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22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269118870498592E-2"/>
          <c:y val="9.6296296296296297E-2"/>
          <c:w val="0.89335588036055447"/>
          <c:h val="0.746472149314668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Evolution!$N$24:$N$36</c:f>
              <c:strCach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strCache>
              <c:extLst/>
            </c:strRef>
          </c:cat>
          <c:val>
            <c:numRef>
              <c:f>Evolution!$P$24:$P$36</c:f>
              <c:numCache>
                <c:formatCode>0%</c:formatCode>
                <c:ptCount val="12"/>
                <c:pt idx="0">
                  <c:v>6.0204081999999999E-2</c:v>
                </c:pt>
                <c:pt idx="1">
                  <c:v>8.7755102000000001E-2</c:v>
                </c:pt>
                <c:pt idx="2">
                  <c:v>8.0612244999999999E-2</c:v>
                </c:pt>
                <c:pt idx="3">
                  <c:v>6.4285713999999994E-2</c:v>
                </c:pt>
                <c:pt idx="4">
                  <c:v>4.4897959000000001E-2</c:v>
                </c:pt>
                <c:pt idx="5">
                  <c:v>5.4081632999999997E-2</c:v>
                </c:pt>
                <c:pt idx="6">
                  <c:v>1.7346938999999999E-2</c:v>
                </c:pt>
                <c:pt idx="7">
                  <c:v>1.9387755E-2</c:v>
                </c:pt>
                <c:pt idx="8">
                  <c:v>2.0408163E-2</c:v>
                </c:pt>
                <c:pt idx="9">
                  <c:v>1.2244898000000001E-2</c:v>
                </c:pt>
                <c:pt idx="10">
                  <c:v>8.1632649999999994E-3</c:v>
                </c:pt>
                <c:pt idx="11">
                  <c:v>1.4285714E-2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EE1A-4663-A45E-B99625DFCC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65233295"/>
        <c:axId val="1665243279"/>
      </c:barChart>
      <c:catAx>
        <c:axId val="166523329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NZ"/>
                  <a:t>Month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1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665243279"/>
        <c:crosses val="autoZero"/>
        <c:auto val="1"/>
        <c:lblAlgn val="ctr"/>
        <c:lblOffset val="100"/>
        <c:noMultiLvlLbl val="0"/>
      </c:catAx>
      <c:valAx>
        <c:axId val="16652432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en-US"/>
          </a:p>
        </c:txPr>
        <c:crossAx val="16652332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 b="1"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DFC81-C76F-4458-8370-167AA41DC62E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1A625-CC68-4A05-AE21-7899EF1D0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09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Collected survey 1 was within first year, survey 2 was at year 1, Survey 3 is at or after 2 years – NOW RECRUITING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A044AC-789E-45F4-944D-8542868FDF77}" type="slidenum">
              <a:rPr lang="en-US" altLang="ru-RU" smtClean="0"/>
              <a:pPr>
                <a:defRPr/>
              </a:pPr>
              <a:t>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5425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BA356-991D-3A80-4026-21DBA8CC55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1809E6-0215-A22E-5876-C2BC9D5378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B610D9-B185-EBA4-E7D7-717E4976B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675E-CA46-4BFE-B918-40BE80A454E8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706E64-4C55-F3E8-25E7-535BBD3F1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64D3C4-2091-2B3A-7F26-ACF36FBD4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DC21-4D77-4973-A238-2FF3A9DC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037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AE21F-B67D-29CB-7E96-5D58C4584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6359DE-2F20-B6CA-E61B-3E96E1785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A2F950-61E7-EE29-91C0-46D3BA2CE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675E-CA46-4BFE-B918-40BE80A454E8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EF080-F2DE-10C6-5738-9320ECE70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FBA719-59A7-B9FB-4B1D-81B7ECC46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DC21-4D77-4973-A238-2FF3A9DC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6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3BC0B1-ED48-4F9A-73BB-50895CABCD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1F9E42-3DCD-C4CD-E0AE-FDE21F62E9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BE209-902E-20A9-793F-C80F3D0F0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675E-CA46-4BFE-B918-40BE80A454E8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185BE-4DA0-3127-1029-B9695813D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54C234-52A7-7C3F-BBF0-7827774D3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DC21-4D77-4973-A238-2FF3A9DC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1233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#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556729" y="0"/>
            <a:ext cx="5635271" cy="5832704"/>
          </a:xfrm>
          <a:custGeom>
            <a:avLst/>
            <a:gdLst>
              <a:gd name="connsiteX0" fmla="*/ 0 w 11267607"/>
              <a:gd name="connsiteY0" fmla="*/ 0 h 13716000"/>
              <a:gd name="connsiteX1" fmla="*/ 11267607 w 11267607"/>
              <a:gd name="connsiteY1" fmla="*/ 0 h 13716000"/>
              <a:gd name="connsiteX2" fmla="*/ 11267607 w 11267607"/>
              <a:gd name="connsiteY2" fmla="*/ 13716000 h 13716000"/>
              <a:gd name="connsiteX3" fmla="*/ 0 w 11267607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67607" h="13716000">
                <a:moveTo>
                  <a:pt x="0" y="0"/>
                </a:moveTo>
                <a:lnTo>
                  <a:pt x="11267607" y="0"/>
                </a:lnTo>
                <a:lnTo>
                  <a:pt x="11267607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175959949"/>
      </p:ext>
    </p:extLst>
  </p:cSld>
  <p:clrMapOvr>
    <a:masterClrMapping/>
  </p:clrMapOvr>
  <p:transition spd="slow" advClick="0" advTm="1000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#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400607" y="0"/>
            <a:ext cx="5088356" cy="6282532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74328317"/>
      </p:ext>
    </p:extLst>
  </p:cSld>
  <p:clrMapOvr>
    <a:masterClrMapping/>
  </p:clrMapOvr>
  <p:transition spd="slow" advClick="0" advTm="1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2469-AEF1-5034-1F65-735BA5CD7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3746C-5FE4-FB17-CD08-70D079C7A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B88816-221A-E988-26BA-3FCD3740D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675E-CA46-4BFE-B918-40BE80A454E8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50ABD1-0AB1-0FC4-728E-10E16AB97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EBFD7-6BCC-A573-633B-09EF0347A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DC21-4D77-4973-A238-2FF3A9DC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471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F9A97-23DF-ED10-1AC5-494BEFB6A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4FC8A6-E71E-ECA4-07F2-E07750427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2D7EA-42CB-6605-1151-B5319FA7D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675E-CA46-4BFE-B918-40BE80A454E8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57A77-A7C4-C874-340D-60BC3C476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8D443-8325-21F1-CF14-D88058656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DC21-4D77-4973-A238-2FF3A9DC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21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4BD63C-DFC0-F658-CF1C-B13AF999D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1C462-06C9-4E51-7830-9F9A546F4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FA56D1-E5EF-195A-A3A5-E37602E64B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2591E1-9B20-007D-65E9-CD086907A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675E-CA46-4BFE-B918-40BE80A454E8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3346E8-ACA0-40B3-3C8F-5976045A7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3F0574-4951-6E3C-9317-5ACF9FD7C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DC21-4D77-4973-A238-2FF3A9DC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97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9A6B7-64CB-B6D7-1726-37B33878B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4AC748-E371-D450-0086-EB3CB61BEC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A44D55-D54A-20B6-87E9-8A609DEF18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BF20CA-C4CE-222F-8AA5-49CEC09712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C5D191-8B30-4260-51BF-E12D39A0B6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97DEFA-C046-EAE9-65B0-06ED83109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675E-CA46-4BFE-B918-40BE80A454E8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745C2D-6A4B-245E-28D3-E05837E5C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E29E1D-A01C-6A0B-E264-B8E7501BB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DC21-4D77-4973-A238-2FF3A9DC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63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42E2B-4975-4866-FFED-E7238B06F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F55B9D-572F-9A46-266E-F345FA082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675E-CA46-4BFE-B918-40BE80A454E8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4A7E6-B4D1-69A3-94B0-5435B651E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E3EAB3-64F2-A448-B82B-CDF771EFC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DC21-4D77-4973-A238-2FF3A9DC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260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702C11-46AC-EAF9-CDFD-3710DF1C9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675E-CA46-4BFE-B918-40BE80A454E8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288F9E-C0D7-DF14-485E-688BA6CF7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6CF078-49E6-2E30-AB3D-96C19858B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DC21-4D77-4973-A238-2FF3A9DC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397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A02B1-CDDE-7144-C418-DC013B2B1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494D3-2575-653D-E767-152EEF544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4F05DD-0E1B-FAEC-7330-6897F7C3A1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456A56-939F-432D-32AA-2B1DBE301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675E-CA46-4BFE-B918-40BE80A454E8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342DD0-3805-E469-9D3D-AE6020E4F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520DD-C032-2FE1-2DED-E621F0640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DC21-4D77-4973-A238-2FF3A9DC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11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C8436-DBC3-6AB3-753C-A522F49AD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7AF9E9-44DC-CBE1-6E3F-C896467BED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A01C3D-A7A9-A2CE-81CB-BE9B57188C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8A5BA1-81BA-5E49-D211-FD52A73E6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675E-CA46-4BFE-B918-40BE80A454E8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CBF48D-9234-545C-E517-21054B523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DC86F2-D9A0-0948-2FBC-0AD944C3F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DC21-4D77-4973-A238-2FF3A9DC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477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B9C277-363F-FE71-2C4D-E1646FAB4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A07C93-4E74-4D07-8CE9-46240E2981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A0324-06CB-E168-FFF4-B2216E82D5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A675E-CA46-4BFE-B918-40BE80A454E8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516B4-183C-1AE1-659F-FAA51BC8F9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D5514E-49BE-0EA5-0330-E563613ABC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ADC21-4D77-4973-A238-2FF3A9DC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08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5" descr="A person work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D9E78FAA-E425-0D6F-8EAE-8DBFE4B6F6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" r="51032"/>
          <a:stretch/>
        </p:blipFill>
        <p:spPr bwMode="auto">
          <a:xfrm>
            <a:off x="8737372" y="0"/>
            <a:ext cx="3453041" cy="5425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Rectangle 89">
            <a:extLst>
              <a:ext uri="{FF2B5EF4-FFF2-40B4-BE49-F238E27FC236}">
                <a16:creationId xmlns:a16="http://schemas.microsoft.com/office/drawing/2014/main" id="{90A973EF-C04D-EECB-73CA-25AD7AA3354D}"/>
              </a:ext>
            </a:extLst>
          </p:cNvPr>
          <p:cNvSpPr>
            <a:spLocks/>
          </p:cNvSpPr>
          <p:nvPr/>
        </p:nvSpPr>
        <p:spPr>
          <a:xfrm>
            <a:off x="1587" y="4104482"/>
            <a:ext cx="8735785" cy="27559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/>
          </a:p>
        </p:txBody>
      </p:sp>
      <p:grpSp>
        <p:nvGrpSpPr>
          <p:cNvPr id="7172" name="Group 73">
            <a:extLst>
              <a:ext uri="{FF2B5EF4-FFF2-40B4-BE49-F238E27FC236}">
                <a16:creationId xmlns:a16="http://schemas.microsoft.com/office/drawing/2014/main" id="{3C926EC2-69A1-68C6-D037-1CA53F30F664}"/>
              </a:ext>
            </a:extLst>
          </p:cNvPr>
          <p:cNvGrpSpPr>
            <a:grpSpLocks/>
          </p:cNvGrpSpPr>
          <p:nvPr/>
        </p:nvGrpSpPr>
        <p:grpSpPr bwMode="auto">
          <a:xfrm>
            <a:off x="335757" y="340519"/>
            <a:ext cx="935831" cy="190500"/>
            <a:chOff x="-228876" y="-2847702"/>
            <a:chExt cx="2758664" cy="562029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23E0174E-6A12-8F9A-A4E7-0F047D94AD96}"/>
                </a:ext>
              </a:extLst>
            </p:cNvPr>
            <p:cNvSpPr/>
            <p:nvPr/>
          </p:nvSpPr>
          <p:spPr>
            <a:xfrm>
              <a:off x="-228876" y="-2847702"/>
              <a:ext cx="561560" cy="562029"/>
            </a:xfrm>
            <a:prstGeom prst="rect">
              <a:avLst/>
            </a:prstGeom>
            <a:noFill/>
            <a:ln w="1270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9E9E00C9-1D39-5C91-E8E8-C86E727BCE70}"/>
                </a:ext>
              </a:extLst>
            </p:cNvPr>
            <p:cNvSpPr/>
            <p:nvPr/>
          </p:nvSpPr>
          <p:spPr>
            <a:xfrm>
              <a:off x="868506" y="-2847702"/>
              <a:ext cx="563901" cy="562029"/>
            </a:xfrm>
            <a:prstGeom prst="rect">
              <a:avLst/>
            </a:prstGeom>
            <a:noFill/>
            <a:ln w="127000">
              <a:solidFill>
                <a:schemeClr val="accent2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22C722C-2849-50E0-F088-DF8AE8BEE7A3}"/>
                </a:ext>
              </a:extLst>
            </p:cNvPr>
            <p:cNvSpPr/>
            <p:nvPr/>
          </p:nvSpPr>
          <p:spPr>
            <a:xfrm>
              <a:off x="1968228" y="-2847702"/>
              <a:ext cx="561560" cy="562029"/>
            </a:xfrm>
            <a:prstGeom prst="rect">
              <a:avLst/>
            </a:prstGeom>
            <a:noFill/>
            <a:ln w="127000">
              <a:solidFill>
                <a:schemeClr val="accent2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42468518-9B11-9B5F-F953-0751BF2F2473}"/>
              </a:ext>
            </a:extLst>
          </p:cNvPr>
          <p:cNvSpPr txBox="1"/>
          <p:nvPr/>
        </p:nvSpPr>
        <p:spPr>
          <a:xfrm>
            <a:off x="503238" y="1170782"/>
            <a:ext cx="634761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Patient-Led </a:t>
            </a:r>
            <a:r>
              <a:rPr lang="en-US" sz="4400" dirty="0">
                <a:solidFill>
                  <a:schemeClr val="accent2"/>
                </a:solidFill>
                <a:latin typeface="+mj-lt"/>
                <a:cs typeface="Poppins SemiBold" panose="00000700000000000000" pitchFamily="2" charset="0"/>
              </a:rPr>
              <a:t>Surveys</a:t>
            </a:r>
            <a:endParaRPr lang="ru-RU" sz="4400" dirty="0">
              <a:solidFill>
                <a:schemeClr val="accent2"/>
              </a:solidFill>
              <a:latin typeface="+mj-lt"/>
              <a:cs typeface="Poppins SemiBold" panose="000007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A9B8E5DC-A056-8E1E-C409-F164C7097FAA}"/>
              </a:ext>
            </a:extLst>
          </p:cNvPr>
          <p:cNvSpPr txBox="1"/>
          <p:nvPr/>
        </p:nvSpPr>
        <p:spPr>
          <a:xfrm>
            <a:off x="528638" y="778669"/>
            <a:ext cx="4078288" cy="356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sz="1350" spc="150" dirty="0">
                <a:solidFill>
                  <a:schemeClr val="bg1">
                    <a:lumMod val="75000"/>
                  </a:schemeClr>
                </a:solidFill>
                <a:latin typeface="+mj-lt"/>
                <a:cs typeface="Poppins Medium" panose="00000600000000000000" pitchFamily="2" charset="0"/>
              </a:rPr>
              <a:t>Provider Education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5AC4CAF5-EEBF-A23F-70B2-ADE0166F6E52}"/>
              </a:ext>
            </a:extLst>
          </p:cNvPr>
          <p:cNvSpPr/>
          <p:nvPr/>
        </p:nvSpPr>
        <p:spPr>
          <a:xfrm>
            <a:off x="7670800" y="5409407"/>
            <a:ext cx="4519613" cy="14835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30C2CC3-EFE9-A98F-4169-6692177BEA57}"/>
              </a:ext>
            </a:extLst>
          </p:cNvPr>
          <p:cNvSpPr txBox="1"/>
          <p:nvPr/>
        </p:nvSpPr>
        <p:spPr>
          <a:xfrm>
            <a:off x="7716044" y="5870575"/>
            <a:ext cx="4474369" cy="310021"/>
          </a:xfrm>
          <a:prstGeom prst="rect">
            <a:avLst/>
          </a:prstGeom>
          <a:noFill/>
        </p:spPr>
        <p:txBody>
          <a:bodyPr lIns="45720" tIns="22860" rIns="45720" bIns="22860" anchor="t">
            <a:sp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en-US" sz="1350" dirty="0">
                <a:solidFill>
                  <a:schemeClr val="bg1"/>
                </a:solidFill>
                <a:cs typeface="Poppins"/>
              </a:rPr>
              <a:t>Most frequent age range reported is </a:t>
            </a:r>
            <a:r>
              <a:rPr lang="en-US" sz="1350" b="1" dirty="0">
                <a:solidFill>
                  <a:schemeClr val="bg1"/>
                </a:solidFill>
                <a:cs typeface="Poppins"/>
              </a:rPr>
              <a:t>35-50 years of age</a:t>
            </a:r>
            <a:endParaRPr lang="en-US" sz="1350" dirty="0">
              <a:solidFill>
                <a:schemeClr val="bg1"/>
              </a:solidFill>
              <a:cs typeface="Poppins"/>
            </a:endParaRPr>
          </a:p>
        </p:txBody>
      </p:sp>
      <p:grpSp>
        <p:nvGrpSpPr>
          <p:cNvPr id="7177" name="Group 86">
            <a:extLst>
              <a:ext uri="{FF2B5EF4-FFF2-40B4-BE49-F238E27FC236}">
                <a16:creationId xmlns:a16="http://schemas.microsoft.com/office/drawing/2014/main" id="{4ACD3B16-63EF-BCBF-3EF2-2AC50E780BD7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7670800" y="4764579"/>
            <a:ext cx="647700" cy="647700"/>
            <a:chOff x="13800667" y="1956961"/>
            <a:chExt cx="1295392" cy="1295392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7EF0A391-8EB2-ACE7-C7CC-D566ACFF01BA}"/>
                </a:ext>
              </a:extLst>
            </p:cNvPr>
            <p:cNvSpPr/>
            <p:nvPr/>
          </p:nvSpPr>
          <p:spPr>
            <a:xfrm rot="5400000">
              <a:off x="13800667" y="1956961"/>
              <a:ext cx="1295392" cy="129539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  <p:sp>
          <p:nvSpPr>
            <p:cNvPr id="7211" name="Freeform 5">
              <a:extLst>
                <a:ext uri="{FF2B5EF4-FFF2-40B4-BE49-F238E27FC236}">
                  <a16:creationId xmlns:a16="http://schemas.microsoft.com/office/drawing/2014/main" id="{433D9362-0101-214D-90F0-B354A1617A6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4307481" y="2386730"/>
              <a:ext cx="281764" cy="435855"/>
            </a:xfrm>
            <a:custGeom>
              <a:avLst/>
              <a:gdLst>
                <a:gd name="T0" fmla="*/ 14402166 w 105"/>
                <a:gd name="T1" fmla="*/ 1017088904 h 164"/>
                <a:gd name="T2" fmla="*/ 14402166 w 105"/>
                <a:gd name="T3" fmla="*/ 953520515 h 164"/>
                <a:gd name="T4" fmla="*/ 403255270 w 105"/>
                <a:gd name="T5" fmla="*/ 579176881 h 164"/>
                <a:gd name="T6" fmla="*/ 14402166 w 105"/>
                <a:gd name="T7" fmla="*/ 204830589 h 164"/>
                <a:gd name="T8" fmla="*/ 14402166 w 105"/>
                <a:gd name="T9" fmla="*/ 141262200 h 164"/>
                <a:gd name="T10" fmla="*/ 136819231 w 105"/>
                <a:gd name="T11" fmla="*/ 21189463 h 164"/>
                <a:gd name="T12" fmla="*/ 201627635 w 105"/>
                <a:gd name="T13" fmla="*/ 21189463 h 164"/>
                <a:gd name="T14" fmla="*/ 741702136 w 105"/>
                <a:gd name="T15" fmla="*/ 543859337 h 164"/>
                <a:gd name="T16" fmla="*/ 741702136 w 105"/>
                <a:gd name="T17" fmla="*/ 607427726 h 164"/>
                <a:gd name="T18" fmla="*/ 201627635 w 105"/>
                <a:gd name="T19" fmla="*/ 1137161641 h 164"/>
                <a:gd name="T20" fmla="*/ 136819231 w 105"/>
                <a:gd name="T21" fmla="*/ 1137161641 h 164"/>
                <a:gd name="T22" fmla="*/ 14402166 w 105"/>
                <a:gd name="T23" fmla="*/ 1017088904 h 1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5" h="164">
                  <a:moveTo>
                    <a:pt x="2" y="144"/>
                  </a:moveTo>
                  <a:cubicBezTo>
                    <a:pt x="0" y="142"/>
                    <a:pt x="0" y="138"/>
                    <a:pt x="2" y="135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26"/>
                    <a:pt x="0" y="22"/>
                    <a:pt x="2" y="2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0"/>
                    <a:pt x="26" y="0"/>
                    <a:pt x="28" y="3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5" y="80"/>
                    <a:pt x="105" y="84"/>
                    <a:pt x="103" y="86"/>
                  </a:cubicBezTo>
                  <a:cubicBezTo>
                    <a:pt x="28" y="161"/>
                    <a:pt x="28" y="161"/>
                    <a:pt x="28" y="161"/>
                  </a:cubicBezTo>
                  <a:cubicBezTo>
                    <a:pt x="26" y="164"/>
                    <a:pt x="21" y="164"/>
                    <a:pt x="19" y="161"/>
                  </a:cubicBezTo>
                  <a:lnTo>
                    <a:pt x="2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900"/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65056089-475A-E9A5-B79D-60414E010E04}"/>
              </a:ext>
            </a:extLst>
          </p:cNvPr>
          <p:cNvSpPr txBox="1"/>
          <p:nvPr/>
        </p:nvSpPr>
        <p:spPr>
          <a:xfrm>
            <a:off x="1704525" y="2032274"/>
            <a:ext cx="7429837" cy="2056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sz="9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508-1000+ Survey Participants</a:t>
            </a:r>
          </a:p>
          <a:p>
            <a:pPr>
              <a:lnSpc>
                <a:spcPct val="140000"/>
              </a:lnSpc>
              <a:defRPr/>
            </a:pPr>
            <a:endParaRPr lang="en-US" sz="700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  <a:p>
            <a:pPr>
              <a:lnSpc>
                <a:spcPct val="140000"/>
              </a:lnSpc>
              <a:spcBef>
                <a:spcPts val="300"/>
              </a:spcBef>
              <a:defRPr/>
            </a:pPr>
            <a:r>
              <a:rPr lang="en-US" sz="1350" b="1" dirty="0">
                <a:cs typeface="Poppins Light" panose="00000400000000000000" pitchFamily="2" charset="0"/>
              </a:rPr>
              <a:t>SURVEY 1: </a:t>
            </a:r>
            <a:r>
              <a:rPr lang="en-US" sz="1350" dirty="0">
                <a:cs typeface="Poppins Light" panose="00000400000000000000" pitchFamily="2" charset="0"/>
              </a:rPr>
              <a:t>First Year - Covid Vaccine </a:t>
            </a:r>
            <a:r>
              <a:rPr lang="en-US" sz="1350" b="1" dirty="0">
                <a:cs typeface="Poppins Light" panose="00000400000000000000" pitchFamily="2" charset="0"/>
              </a:rPr>
              <a:t>Persistent Symptoms Review</a:t>
            </a:r>
          </a:p>
          <a:p>
            <a:pPr>
              <a:lnSpc>
                <a:spcPct val="140000"/>
              </a:lnSpc>
              <a:spcBef>
                <a:spcPts val="300"/>
              </a:spcBef>
              <a:defRPr/>
            </a:pPr>
            <a:r>
              <a:rPr lang="en-US" sz="1350" b="1" dirty="0">
                <a:cs typeface="Poppins Light" panose="00000400000000000000" pitchFamily="2" charset="0"/>
              </a:rPr>
              <a:t>SURVEY 2: </a:t>
            </a:r>
            <a:r>
              <a:rPr lang="en-US" sz="1350" dirty="0">
                <a:cs typeface="Poppins Light" panose="00000400000000000000" pitchFamily="2" charset="0"/>
              </a:rPr>
              <a:t>One Year – Covid Vaccine </a:t>
            </a:r>
            <a:r>
              <a:rPr lang="en-US" sz="1350" b="1" dirty="0">
                <a:cs typeface="Poppins Light" panose="00000400000000000000" pitchFamily="2" charset="0"/>
              </a:rPr>
              <a:t>Outcomes and Symptoms Progression</a:t>
            </a:r>
          </a:p>
          <a:p>
            <a:pPr>
              <a:lnSpc>
                <a:spcPct val="140000"/>
              </a:lnSpc>
              <a:spcBef>
                <a:spcPts val="300"/>
              </a:spcBef>
              <a:defRPr/>
            </a:pPr>
            <a:r>
              <a:rPr lang="en-US" sz="1350" b="1" dirty="0">
                <a:cs typeface="Poppins Light" panose="00000400000000000000" pitchFamily="2" charset="0"/>
              </a:rPr>
              <a:t>SURVEY 3: </a:t>
            </a:r>
            <a:r>
              <a:rPr lang="en-US" sz="1350" dirty="0">
                <a:cs typeface="Poppins Light" panose="00000400000000000000" pitchFamily="2" charset="0"/>
              </a:rPr>
              <a:t>Two Years – Covid Vaccine  </a:t>
            </a:r>
            <a:r>
              <a:rPr lang="en-US" sz="1350" b="1" dirty="0">
                <a:cs typeface="Poppins Light" panose="00000400000000000000" pitchFamily="2" charset="0"/>
              </a:rPr>
              <a:t>Symptom Clusters &amp; Treatment Outcomes</a:t>
            </a:r>
          </a:p>
          <a:p>
            <a:pPr>
              <a:lnSpc>
                <a:spcPct val="140000"/>
              </a:lnSpc>
              <a:spcBef>
                <a:spcPts val="300"/>
              </a:spcBef>
              <a:defRPr/>
            </a:pPr>
            <a:r>
              <a:rPr lang="en-US" sz="1350" b="1" dirty="0">
                <a:solidFill>
                  <a:srgbClr val="C00000"/>
                </a:solidFill>
                <a:cs typeface="Poppins Light" panose="00000400000000000000" pitchFamily="2" charset="0"/>
              </a:rPr>
              <a:t>NOW RECRUITING</a:t>
            </a:r>
          </a:p>
          <a:p>
            <a:pPr>
              <a:lnSpc>
                <a:spcPct val="140000"/>
              </a:lnSpc>
              <a:spcBef>
                <a:spcPts val="300"/>
              </a:spcBef>
              <a:defRPr/>
            </a:pPr>
            <a:endParaRPr lang="en-US" sz="1350" dirty="0">
              <a:cs typeface="Poppins Light" panose="00000400000000000000" pitchFamily="2" charset="0"/>
            </a:endParaRPr>
          </a:p>
        </p:txBody>
      </p:sp>
      <p:sp>
        <p:nvSpPr>
          <p:cNvPr id="7179" name="Freeform 149">
            <a:extLst>
              <a:ext uri="{FF2B5EF4-FFF2-40B4-BE49-F238E27FC236}">
                <a16:creationId xmlns:a16="http://schemas.microsoft.com/office/drawing/2014/main" id="{88560371-96B2-7847-26DE-3F0DA85C52F9}"/>
              </a:ext>
            </a:extLst>
          </p:cNvPr>
          <p:cNvSpPr>
            <a:spLocks noEditPoints="1"/>
          </p:cNvSpPr>
          <p:nvPr/>
        </p:nvSpPr>
        <p:spPr bwMode="auto">
          <a:xfrm>
            <a:off x="672307" y="2536032"/>
            <a:ext cx="562769" cy="561975"/>
          </a:xfrm>
          <a:custGeom>
            <a:avLst/>
            <a:gdLst>
              <a:gd name="T0" fmla="*/ 2147483646 w 180"/>
              <a:gd name="T1" fmla="*/ 428730728 h 180"/>
              <a:gd name="T2" fmla="*/ 469442724 w 180"/>
              <a:gd name="T3" fmla="*/ 2147483646 h 180"/>
              <a:gd name="T4" fmla="*/ 469442724 w 180"/>
              <a:gd name="T5" fmla="*/ 2147483646 h 180"/>
              <a:gd name="T6" fmla="*/ 430324060 w 180"/>
              <a:gd name="T7" fmla="*/ 2147483646 h 180"/>
              <a:gd name="T8" fmla="*/ 0 w 180"/>
              <a:gd name="T9" fmla="*/ 2147483646 h 180"/>
              <a:gd name="T10" fmla="*/ 0 w 180"/>
              <a:gd name="T11" fmla="*/ 2147483646 h 180"/>
              <a:gd name="T12" fmla="*/ 39118664 w 180"/>
              <a:gd name="T13" fmla="*/ 2147483646 h 180"/>
              <a:gd name="T14" fmla="*/ 117362244 w 180"/>
              <a:gd name="T15" fmla="*/ 2147483646 h 180"/>
              <a:gd name="T16" fmla="*/ 1995139392 w 180"/>
              <a:gd name="T17" fmla="*/ 2147483646 h 180"/>
              <a:gd name="T18" fmla="*/ 2034264309 w 180"/>
              <a:gd name="T19" fmla="*/ 2147483646 h 180"/>
              <a:gd name="T20" fmla="*/ 2073382973 w 180"/>
              <a:gd name="T21" fmla="*/ 2147483646 h 180"/>
              <a:gd name="T22" fmla="*/ 2147483646 w 180"/>
              <a:gd name="T23" fmla="*/ 2026712884 h 180"/>
              <a:gd name="T24" fmla="*/ 2147483646 w 180"/>
              <a:gd name="T25" fmla="*/ 623604925 h 180"/>
              <a:gd name="T26" fmla="*/ 2147483646 w 180"/>
              <a:gd name="T27" fmla="*/ 545652748 h 180"/>
              <a:gd name="T28" fmla="*/ 2147483646 w 180"/>
              <a:gd name="T29" fmla="*/ 2147483646 h 180"/>
              <a:gd name="T30" fmla="*/ 2147483646 w 180"/>
              <a:gd name="T31" fmla="*/ 1052335653 h 180"/>
              <a:gd name="T32" fmla="*/ 2147483646 w 180"/>
              <a:gd name="T33" fmla="*/ 2147483646 h 180"/>
              <a:gd name="T34" fmla="*/ 430324060 w 180"/>
              <a:gd name="T35" fmla="*/ 2147483646 h 180"/>
              <a:gd name="T36" fmla="*/ 665048548 w 180"/>
              <a:gd name="T37" fmla="*/ 2147483646 h 180"/>
              <a:gd name="T38" fmla="*/ 1134491272 w 180"/>
              <a:gd name="T39" fmla="*/ 2147483646 h 180"/>
              <a:gd name="T40" fmla="*/ 1134491272 w 180"/>
              <a:gd name="T41" fmla="*/ 2147483646 h 180"/>
              <a:gd name="T42" fmla="*/ 1173616189 w 180"/>
              <a:gd name="T43" fmla="*/ 2147483646 h 180"/>
              <a:gd name="T44" fmla="*/ 1173616189 w 180"/>
              <a:gd name="T45" fmla="*/ 2147483646 h 180"/>
              <a:gd name="T46" fmla="*/ 1212734853 w 180"/>
              <a:gd name="T47" fmla="*/ 2147483646 h 180"/>
              <a:gd name="T48" fmla="*/ 1251853516 w 180"/>
              <a:gd name="T49" fmla="*/ 2147483646 h 180"/>
              <a:gd name="T50" fmla="*/ 1290972180 w 180"/>
              <a:gd name="T51" fmla="*/ 2147483646 h 180"/>
              <a:gd name="T52" fmla="*/ 1916902065 w 180"/>
              <a:gd name="T53" fmla="*/ 2147483646 h 180"/>
              <a:gd name="T54" fmla="*/ 508567640 w 180"/>
              <a:gd name="T55" fmla="*/ 2147483646 h 180"/>
              <a:gd name="T56" fmla="*/ 625929885 w 180"/>
              <a:gd name="T57" fmla="*/ 2147483646 h 180"/>
              <a:gd name="T58" fmla="*/ 2147483646 w 180"/>
              <a:gd name="T59" fmla="*/ 2147483646 h 180"/>
              <a:gd name="T60" fmla="*/ 2147483646 w 180"/>
              <a:gd name="T61" fmla="*/ 2147483646 h 180"/>
              <a:gd name="T62" fmla="*/ 1408334424 w 180"/>
              <a:gd name="T63" fmla="*/ 2147483646 h 180"/>
              <a:gd name="T64" fmla="*/ 2147483646 w 180"/>
              <a:gd name="T65" fmla="*/ 2147483646 h 180"/>
              <a:gd name="T66" fmla="*/ 2147483646 w 180"/>
              <a:gd name="T67" fmla="*/ 2026712884 h 180"/>
              <a:gd name="T68" fmla="*/ 899773037 w 180"/>
              <a:gd name="T69" fmla="*/ 2147483646 h 180"/>
              <a:gd name="T70" fmla="*/ 2147483646 w 180"/>
              <a:gd name="T71" fmla="*/ 2147483646 h 180"/>
              <a:gd name="T72" fmla="*/ 2147483646 w 180"/>
              <a:gd name="T73" fmla="*/ 2147483646 h 180"/>
              <a:gd name="T74" fmla="*/ 2147483646 w 180"/>
              <a:gd name="T75" fmla="*/ 857455211 h 180"/>
              <a:gd name="T76" fmla="*/ 2147483646 w 180"/>
              <a:gd name="T77" fmla="*/ 1948766952 h 180"/>
              <a:gd name="T78" fmla="*/ 2147483646 w 180"/>
              <a:gd name="T79" fmla="*/ 2104665061 h 18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80" h="180">
                <a:moveTo>
                  <a:pt x="168" y="11"/>
                </a:moveTo>
                <a:cubicBezTo>
                  <a:pt x="157" y="0"/>
                  <a:pt x="139" y="0"/>
                  <a:pt x="128" y="11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27"/>
                  <a:pt x="12" y="127"/>
                  <a:pt x="12" y="128"/>
                </a:cubicBezTo>
                <a:cubicBezTo>
                  <a:pt x="12" y="128"/>
                  <a:pt x="11" y="128"/>
                  <a:pt x="11" y="128"/>
                </a:cubicBezTo>
                <a:cubicBezTo>
                  <a:pt x="11" y="128"/>
                  <a:pt x="11" y="128"/>
                  <a:pt x="11" y="128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77"/>
                  <a:pt x="0" y="178"/>
                  <a:pt x="0" y="178"/>
                </a:cubicBezTo>
                <a:cubicBezTo>
                  <a:pt x="0" y="178"/>
                  <a:pt x="1" y="178"/>
                  <a:pt x="1" y="179"/>
                </a:cubicBezTo>
                <a:cubicBezTo>
                  <a:pt x="1" y="179"/>
                  <a:pt x="2" y="179"/>
                  <a:pt x="2" y="179"/>
                </a:cubicBezTo>
                <a:cubicBezTo>
                  <a:pt x="2" y="179"/>
                  <a:pt x="3" y="180"/>
                  <a:pt x="3" y="180"/>
                </a:cubicBezTo>
                <a:cubicBezTo>
                  <a:pt x="3" y="180"/>
                  <a:pt x="4" y="179"/>
                  <a:pt x="4" y="179"/>
                </a:cubicBezTo>
                <a:cubicBezTo>
                  <a:pt x="51" y="168"/>
                  <a:pt x="51" y="168"/>
                  <a:pt x="51" y="168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52" y="168"/>
                  <a:pt x="52" y="168"/>
                  <a:pt x="53" y="168"/>
                </a:cubicBezTo>
                <a:cubicBezTo>
                  <a:pt x="53" y="167"/>
                  <a:pt x="53" y="167"/>
                  <a:pt x="53" y="167"/>
                </a:cubicBezTo>
                <a:cubicBezTo>
                  <a:pt x="53" y="167"/>
                  <a:pt x="53" y="167"/>
                  <a:pt x="53" y="167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80" y="41"/>
                  <a:pt x="180" y="22"/>
                  <a:pt x="168" y="11"/>
                </a:cubicBezTo>
                <a:close/>
                <a:moveTo>
                  <a:pt x="164" y="16"/>
                </a:moveTo>
                <a:cubicBezTo>
                  <a:pt x="172" y="24"/>
                  <a:pt x="173" y="36"/>
                  <a:pt x="166" y="45"/>
                </a:cubicBezTo>
                <a:cubicBezTo>
                  <a:pt x="135" y="14"/>
                  <a:pt x="135" y="14"/>
                  <a:pt x="135" y="14"/>
                </a:cubicBezTo>
                <a:cubicBezTo>
                  <a:pt x="143" y="7"/>
                  <a:pt x="156" y="8"/>
                  <a:pt x="164" y="16"/>
                </a:cubicBezTo>
                <a:close/>
                <a:moveTo>
                  <a:pt x="148" y="63"/>
                </a:moveTo>
                <a:cubicBezTo>
                  <a:pt x="116" y="31"/>
                  <a:pt x="116" y="31"/>
                  <a:pt x="116" y="31"/>
                </a:cubicBezTo>
                <a:cubicBezTo>
                  <a:pt x="121" y="27"/>
                  <a:pt x="121" y="27"/>
                  <a:pt x="121" y="27"/>
                </a:cubicBezTo>
                <a:cubicBezTo>
                  <a:pt x="153" y="59"/>
                  <a:pt x="153" y="59"/>
                  <a:pt x="153" y="59"/>
                </a:cubicBezTo>
                <a:lnTo>
                  <a:pt x="148" y="63"/>
                </a:lnTo>
                <a:close/>
                <a:moveTo>
                  <a:pt x="16" y="164"/>
                </a:moveTo>
                <a:cubicBezTo>
                  <a:pt x="15" y="162"/>
                  <a:pt x="13" y="162"/>
                  <a:pt x="11" y="164"/>
                </a:cubicBezTo>
                <a:cubicBezTo>
                  <a:pt x="9" y="166"/>
                  <a:pt x="9" y="166"/>
                  <a:pt x="9" y="166"/>
                </a:cubicBezTo>
                <a:cubicBezTo>
                  <a:pt x="17" y="132"/>
                  <a:pt x="17" y="132"/>
                  <a:pt x="17" y="132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47"/>
                  <a:pt x="30" y="147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0" y="148"/>
                  <a:pt x="30" y="148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1" y="149"/>
                  <a:pt x="31" y="149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2" y="150"/>
                  <a:pt x="32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150"/>
                  <a:pt x="32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48" y="162"/>
                  <a:pt x="48" y="162"/>
                  <a:pt x="48" y="162"/>
                </a:cubicBezTo>
                <a:cubicBezTo>
                  <a:pt x="13" y="171"/>
                  <a:pt x="13" y="171"/>
                  <a:pt x="13" y="171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7" y="167"/>
                  <a:pt x="17" y="165"/>
                  <a:pt x="16" y="164"/>
                </a:cubicBezTo>
                <a:close/>
                <a:moveTo>
                  <a:pt x="56" y="146"/>
                </a:moveTo>
                <a:cubicBezTo>
                  <a:pt x="128" y="74"/>
                  <a:pt x="128" y="74"/>
                  <a:pt x="128" y="74"/>
                </a:cubicBezTo>
                <a:cubicBezTo>
                  <a:pt x="129" y="73"/>
                  <a:pt x="129" y="71"/>
                  <a:pt x="128" y="70"/>
                </a:cubicBezTo>
                <a:cubicBezTo>
                  <a:pt x="126" y="69"/>
                  <a:pt x="124" y="69"/>
                  <a:pt x="123" y="70"/>
                </a:cubicBezTo>
                <a:cubicBezTo>
                  <a:pt x="52" y="142"/>
                  <a:pt x="52" y="142"/>
                  <a:pt x="52" y="142"/>
                </a:cubicBezTo>
                <a:cubicBezTo>
                  <a:pt x="36" y="143"/>
                  <a:pt x="36" y="143"/>
                  <a:pt x="36" y="143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111" y="55"/>
                  <a:pt x="111" y="53"/>
                  <a:pt x="110" y="52"/>
                </a:cubicBezTo>
                <a:cubicBezTo>
                  <a:pt x="108" y="51"/>
                  <a:pt x="106" y="51"/>
                  <a:pt x="105" y="52"/>
                </a:cubicBezTo>
                <a:cubicBezTo>
                  <a:pt x="33" y="123"/>
                  <a:pt x="33" y="123"/>
                  <a:pt x="33" y="123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55" y="156"/>
                  <a:pt x="55" y="156"/>
                  <a:pt x="55" y="156"/>
                </a:cubicBezTo>
                <a:lnTo>
                  <a:pt x="56" y="146"/>
                </a:lnTo>
                <a:close/>
                <a:moveTo>
                  <a:pt x="157" y="54"/>
                </a:moveTo>
                <a:cubicBezTo>
                  <a:pt x="125" y="22"/>
                  <a:pt x="125" y="22"/>
                  <a:pt x="125" y="22"/>
                </a:cubicBezTo>
                <a:cubicBezTo>
                  <a:pt x="130" y="18"/>
                  <a:pt x="130" y="18"/>
                  <a:pt x="130" y="18"/>
                </a:cubicBezTo>
                <a:cubicBezTo>
                  <a:pt x="162" y="50"/>
                  <a:pt x="162" y="50"/>
                  <a:pt x="162" y="50"/>
                </a:cubicBezTo>
                <a:lnTo>
                  <a:pt x="157" y="54"/>
                </a:lnTo>
                <a:close/>
                <a:moveTo>
                  <a:pt x="157" y="54"/>
                </a:moveTo>
                <a:cubicBezTo>
                  <a:pt x="157" y="54"/>
                  <a:pt x="157" y="54"/>
                  <a:pt x="157" y="5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900"/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CEC08469-CC19-450F-DDA9-43D2B88DE3A5}"/>
              </a:ext>
            </a:extLst>
          </p:cNvPr>
          <p:cNvCxnSpPr>
            <a:cxnSpLocks/>
          </p:cNvCxnSpPr>
          <p:nvPr/>
        </p:nvCxnSpPr>
        <p:spPr>
          <a:xfrm>
            <a:off x="630238" y="3479007"/>
            <a:ext cx="631825" cy="0"/>
          </a:xfrm>
          <a:prstGeom prst="line">
            <a:avLst/>
          </a:prstGeom>
          <a:ln w="152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9D4701B7-8C19-1B27-94F6-C898A161F921}"/>
              </a:ext>
            </a:extLst>
          </p:cNvPr>
          <p:cNvSpPr txBox="1"/>
          <p:nvPr/>
        </p:nvSpPr>
        <p:spPr>
          <a:xfrm>
            <a:off x="755650" y="4438650"/>
            <a:ext cx="1878013" cy="3583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en-US" sz="1350" spc="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GENDER</a:t>
            </a:r>
            <a:endParaRPr lang="en-US" sz="1350" spc="150" dirty="0">
              <a:cs typeface="Poppins Light" panose="00000400000000000000" pitchFamily="2" charset="0"/>
            </a:endParaRPr>
          </a:p>
        </p:txBody>
      </p:sp>
      <p:sp>
        <p:nvSpPr>
          <p:cNvPr id="7182" name="TextBox 117">
            <a:extLst>
              <a:ext uri="{FF2B5EF4-FFF2-40B4-BE49-F238E27FC236}">
                <a16:creationId xmlns:a16="http://schemas.microsoft.com/office/drawing/2014/main" id="{2CE08017-9A05-A745-E7B3-E55B075C76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7415" y="6232145"/>
            <a:ext cx="424480" cy="58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10-19</a:t>
            </a: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1F2A223F-7D4E-3B42-481A-4DE9960E46D2}"/>
              </a:ext>
            </a:extLst>
          </p:cNvPr>
          <p:cNvCxnSpPr>
            <a:cxnSpLocks/>
          </p:cNvCxnSpPr>
          <p:nvPr/>
        </p:nvCxnSpPr>
        <p:spPr>
          <a:xfrm>
            <a:off x="583407" y="5533232"/>
            <a:ext cx="2267744" cy="0"/>
          </a:xfrm>
          <a:prstGeom prst="line">
            <a:avLst/>
          </a:prstGeom>
          <a:ln w="152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891FA224-859B-1273-4E5E-4D6DF7305B6E}"/>
              </a:ext>
            </a:extLst>
          </p:cNvPr>
          <p:cNvCxnSpPr>
            <a:cxnSpLocks/>
          </p:cNvCxnSpPr>
          <p:nvPr/>
        </p:nvCxnSpPr>
        <p:spPr>
          <a:xfrm>
            <a:off x="583407" y="5533232"/>
            <a:ext cx="592931" cy="0"/>
          </a:xfrm>
          <a:prstGeom prst="line">
            <a:avLst/>
          </a:prstGeom>
          <a:ln w="152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5" name="TextBox 111">
            <a:extLst>
              <a:ext uri="{FF2B5EF4-FFF2-40B4-BE49-F238E27FC236}">
                <a16:creationId xmlns:a16="http://schemas.microsoft.com/office/drawing/2014/main" id="{F8F9C0AA-7598-6E06-E7FE-B57AF63080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5096669"/>
            <a:ext cx="1627982" cy="358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1350">
                <a:latin typeface="Poppins" panose="00000500000000000000" pitchFamily="2" charset="0"/>
                <a:cs typeface="Poppins" panose="00000500000000000000" pitchFamily="2" charset="0"/>
              </a:rPr>
              <a:t>Male	</a:t>
            </a:r>
          </a:p>
        </p:txBody>
      </p:sp>
      <p:sp>
        <p:nvSpPr>
          <p:cNvPr id="7186" name="TextBox 112">
            <a:extLst>
              <a:ext uri="{FF2B5EF4-FFF2-40B4-BE49-F238E27FC236}">
                <a16:creationId xmlns:a16="http://schemas.microsoft.com/office/drawing/2014/main" id="{FC905516-862D-485C-1CA8-2BCDB84B19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6782" y="5096669"/>
            <a:ext cx="731044" cy="358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altLang="en-US" sz="1350">
                <a:latin typeface="Poppins" panose="00000500000000000000" pitchFamily="2" charset="0"/>
                <a:cs typeface="Poppins" panose="00000500000000000000" pitchFamily="2" charset="0"/>
              </a:rPr>
              <a:t>19%</a:t>
            </a: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5670D04F-2DA6-7C2A-A3DF-BEBB2249A7CB}"/>
              </a:ext>
            </a:extLst>
          </p:cNvPr>
          <p:cNvCxnSpPr>
            <a:cxnSpLocks/>
          </p:cNvCxnSpPr>
          <p:nvPr/>
        </p:nvCxnSpPr>
        <p:spPr>
          <a:xfrm>
            <a:off x="583407" y="6281738"/>
            <a:ext cx="2267744" cy="0"/>
          </a:xfrm>
          <a:prstGeom prst="line">
            <a:avLst/>
          </a:prstGeom>
          <a:ln w="152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15D7FCE8-564C-78E9-24FE-35B451283593}"/>
              </a:ext>
            </a:extLst>
          </p:cNvPr>
          <p:cNvCxnSpPr>
            <a:cxnSpLocks/>
          </p:cNvCxnSpPr>
          <p:nvPr/>
        </p:nvCxnSpPr>
        <p:spPr>
          <a:xfrm>
            <a:off x="583407" y="6281738"/>
            <a:ext cx="1958181" cy="0"/>
          </a:xfrm>
          <a:prstGeom prst="line">
            <a:avLst/>
          </a:prstGeom>
          <a:ln w="152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9" name="TextBox 122">
            <a:extLst>
              <a:ext uri="{FF2B5EF4-FFF2-40B4-BE49-F238E27FC236}">
                <a16:creationId xmlns:a16="http://schemas.microsoft.com/office/drawing/2014/main" id="{71455BAA-E319-DD5B-4E53-AC768D567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5845175"/>
            <a:ext cx="1627982" cy="358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1350">
                <a:latin typeface="Poppins" panose="00000500000000000000" pitchFamily="2" charset="0"/>
                <a:cs typeface="Poppins" panose="00000500000000000000" pitchFamily="2" charset="0"/>
              </a:rPr>
              <a:t>Female</a:t>
            </a:r>
          </a:p>
        </p:txBody>
      </p:sp>
      <p:sp>
        <p:nvSpPr>
          <p:cNvPr id="7190" name="TextBox 123">
            <a:extLst>
              <a:ext uri="{FF2B5EF4-FFF2-40B4-BE49-F238E27FC236}">
                <a16:creationId xmlns:a16="http://schemas.microsoft.com/office/drawing/2014/main" id="{187D58CB-CCFF-8EB7-365E-49C65AD9BE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6782" y="5845175"/>
            <a:ext cx="731044" cy="358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altLang="en-US" sz="1350">
                <a:latin typeface="Poppins" panose="00000500000000000000" pitchFamily="2" charset="0"/>
                <a:cs typeface="Poppins" panose="00000500000000000000" pitchFamily="2" charset="0"/>
              </a:rPr>
              <a:t>81%</a:t>
            </a:r>
          </a:p>
        </p:txBody>
      </p:sp>
      <p:sp>
        <p:nvSpPr>
          <p:cNvPr id="7191" name="TextBox 127">
            <a:extLst>
              <a:ext uri="{FF2B5EF4-FFF2-40B4-BE49-F238E27FC236}">
                <a16:creationId xmlns:a16="http://schemas.microsoft.com/office/drawing/2014/main" id="{C1D15006-26F5-6F9B-0463-B0DE541A9E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1313" y="6318250"/>
            <a:ext cx="1627188" cy="32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Years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BCF244-9A74-4F2E-9784-F728DDB5D2E8}"/>
              </a:ext>
            </a:extLst>
          </p:cNvPr>
          <p:cNvSpPr txBox="1"/>
          <p:nvPr/>
        </p:nvSpPr>
        <p:spPr>
          <a:xfrm>
            <a:off x="4431446" y="4410740"/>
            <a:ext cx="1878806" cy="3583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en-US" sz="1350" spc="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AGE</a:t>
            </a:r>
            <a:endParaRPr lang="en-US" sz="1350" spc="150" dirty="0">
              <a:cs typeface="Poppins Light" panose="00000400000000000000" pitchFamily="2" charset="0"/>
            </a:endParaRPr>
          </a:p>
        </p:txBody>
      </p: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325F8E5F-9435-2D02-DD46-D351A432CDA2}"/>
              </a:ext>
            </a:extLst>
          </p:cNvPr>
          <p:cNvCxnSpPr>
            <a:cxnSpLocks/>
          </p:cNvCxnSpPr>
          <p:nvPr/>
        </p:nvCxnSpPr>
        <p:spPr>
          <a:xfrm flipV="1">
            <a:off x="4677291" y="4844257"/>
            <a:ext cx="0" cy="1333500"/>
          </a:xfrm>
          <a:prstGeom prst="line">
            <a:avLst/>
          </a:prstGeom>
          <a:ln w="152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A48D8D1-BFCF-3241-C32D-6EFCC5DAE014}"/>
              </a:ext>
            </a:extLst>
          </p:cNvPr>
          <p:cNvCxnSpPr>
            <a:cxnSpLocks/>
          </p:cNvCxnSpPr>
          <p:nvPr/>
        </p:nvCxnSpPr>
        <p:spPr>
          <a:xfrm flipV="1">
            <a:off x="4677291" y="5490369"/>
            <a:ext cx="0" cy="687388"/>
          </a:xfrm>
          <a:prstGeom prst="line">
            <a:avLst/>
          </a:prstGeom>
          <a:ln w="152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0A8E048-BBE7-70CB-ACAF-1321EB0BA87E}"/>
              </a:ext>
            </a:extLst>
          </p:cNvPr>
          <p:cNvCxnSpPr>
            <a:cxnSpLocks/>
          </p:cNvCxnSpPr>
          <p:nvPr/>
        </p:nvCxnSpPr>
        <p:spPr>
          <a:xfrm flipV="1">
            <a:off x="4217759" y="5230889"/>
            <a:ext cx="0" cy="927436"/>
          </a:xfrm>
          <a:prstGeom prst="line">
            <a:avLst/>
          </a:prstGeom>
          <a:ln w="152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A4C8AC-C41B-C6E1-0339-D5A356BCE7A6}"/>
              </a:ext>
            </a:extLst>
          </p:cNvPr>
          <p:cNvCxnSpPr>
            <a:cxnSpLocks/>
          </p:cNvCxnSpPr>
          <p:nvPr/>
        </p:nvCxnSpPr>
        <p:spPr>
          <a:xfrm flipV="1">
            <a:off x="4217759" y="6092040"/>
            <a:ext cx="0" cy="13825"/>
          </a:xfrm>
          <a:prstGeom prst="line">
            <a:avLst/>
          </a:prstGeom>
          <a:ln w="152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41EE03C-C347-68FA-54A7-83713A828E4C}"/>
              </a:ext>
            </a:extLst>
          </p:cNvPr>
          <p:cNvCxnSpPr>
            <a:cxnSpLocks/>
          </p:cNvCxnSpPr>
          <p:nvPr/>
        </p:nvCxnSpPr>
        <p:spPr>
          <a:xfrm flipV="1">
            <a:off x="5128117" y="4846145"/>
            <a:ext cx="0" cy="1332706"/>
          </a:xfrm>
          <a:prstGeom prst="line">
            <a:avLst/>
          </a:prstGeom>
          <a:ln w="152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1A06A8-A1A8-3ADD-5640-411FF6941786}"/>
              </a:ext>
            </a:extLst>
          </p:cNvPr>
          <p:cNvCxnSpPr>
            <a:cxnSpLocks/>
          </p:cNvCxnSpPr>
          <p:nvPr/>
        </p:nvCxnSpPr>
        <p:spPr>
          <a:xfrm flipV="1">
            <a:off x="5128117" y="4846145"/>
            <a:ext cx="0" cy="1332706"/>
          </a:xfrm>
          <a:prstGeom prst="line">
            <a:avLst/>
          </a:prstGeom>
          <a:ln w="152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6142BD2-3DC9-F5FA-0010-EBFF008084CA}"/>
              </a:ext>
            </a:extLst>
          </p:cNvPr>
          <p:cNvCxnSpPr>
            <a:cxnSpLocks/>
          </p:cNvCxnSpPr>
          <p:nvPr/>
        </p:nvCxnSpPr>
        <p:spPr>
          <a:xfrm flipV="1">
            <a:off x="5557075" y="4825619"/>
            <a:ext cx="0" cy="1332706"/>
          </a:xfrm>
          <a:prstGeom prst="line">
            <a:avLst/>
          </a:prstGeom>
          <a:ln w="152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D44E8BC-5697-278C-68A7-80AD018E5216}"/>
              </a:ext>
            </a:extLst>
          </p:cNvPr>
          <p:cNvCxnSpPr>
            <a:cxnSpLocks/>
          </p:cNvCxnSpPr>
          <p:nvPr/>
        </p:nvCxnSpPr>
        <p:spPr>
          <a:xfrm flipV="1">
            <a:off x="5557075" y="4862925"/>
            <a:ext cx="0" cy="1295400"/>
          </a:xfrm>
          <a:prstGeom prst="line">
            <a:avLst/>
          </a:prstGeom>
          <a:ln w="152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6AE94A0-0FF0-6D87-4760-DBBEEC76A730}"/>
              </a:ext>
            </a:extLst>
          </p:cNvPr>
          <p:cNvCxnSpPr>
            <a:cxnSpLocks/>
          </p:cNvCxnSpPr>
          <p:nvPr/>
        </p:nvCxnSpPr>
        <p:spPr>
          <a:xfrm flipV="1">
            <a:off x="5975289" y="4825619"/>
            <a:ext cx="0" cy="1332706"/>
          </a:xfrm>
          <a:prstGeom prst="line">
            <a:avLst/>
          </a:prstGeom>
          <a:ln w="152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523B558-5660-11A1-2E35-E62EA26394D4}"/>
              </a:ext>
            </a:extLst>
          </p:cNvPr>
          <p:cNvCxnSpPr>
            <a:cxnSpLocks/>
          </p:cNvCxnSpPr>
          <p:nvPr/>
        </p:nvCxnSpPr>
        <p:spPr>
          <a:xfrm flipV="1">
            <a:off x="5975289" y="5689219"/>
            <a:ext cx="0" cy="469106"/>
          </a:xfrm>
          <a:prstGeom prst="line">
            <a:avLst/>
          </a:prstGeom>
          <a:ln w="152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1863C51-8C91-C785-3705-7B627791DB3D}"/>
              </a:ext>
            </a:extLst>
          </p:cNvPr>
          <p:cNvCxnSpPr>
            <a:cxnSpLocks/>
          </p:cNvCxnSpPr>
          <p:nvPr/>
        </p:nvCxnSpPr>
        <p:spPr>
          <a:xfrm flipV="1">
            <a:off x="6407023" y="4824825"/>
            <a:ext cx="0" cy="1333500"/>
          </a:xfrm>
          <a:prstGeom prst="line">
            <a:avLst/>
          </a:prstGeom>
          <a:ln w="152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83A0C6B-B6D8-3EA1-4C83-5E4E27CB153B}"/>
              </a:ext>
            </a:extLst>
          </p:cNvPr>
          <p:cNvCxnSpPr>
            <a:cxnSpLocks/>
          </p:cNvCxnSpPr>
          <p:nvPr/>
        </p:nvCxnSpPr>
        <p:spPr>
          <a:xfrm flipV="1">
            <a:off x="6407023" y="5963063"/>
            <a:ext cx="0" cy="195263"/>
          </a:xfrm>
          <a:prstGeom prst="line">
            <a:avLst/>
          </a:prstGeom>
          <a:ln w="152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05" name="TextBox 117">
            <a:extLst>
              <a:ext uri="{FF2B5EF4-FFF2-40B4-BE49-F238E27FC236}">
                <a16:creationId xmlns:a16="http://schemas.microsoft.com/office/drawing/2014/main" id="{94EB980D-AC76-9D71-6FDF-1F9783C535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059" y="6251576"/>
            <a:ext cx="538957" cy="58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1200">
                <a:latin typeface="Poppins" panose="00000500000000000000" pitchFamily="2" charset="0"/>
                <a:cs typeface="Poppins" panose="00000500000000000000" pitchFamily="2" charset="0"/>
              </a:rPr>
              <a:t>20-29</a:t>
            </a:r>
          </a:p>
        </p:txBody>
      </p:sp>
      <p:sp>
        <p:nvSpPr>
          <p:cNvPr id="7206" name="TextBox 117">
            <a:extLst>
              <a:ext uri="{FF2B5EF4-FFF2-40B4-BE49-F238E27FC236}">
                <a16:creationId xmlns:a16="http://schemas.microsoft.com/office/drawing/2014/main" id="{CA396794-5599-5FAE-D922-F3B24E034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9680" y="6252670"/>
            <a:ext cx="538956" cy="58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1200">
                <a:latin typeface="Poppins" panose="00000500000000000000" pitchFamily="2" charset="0"/>
                <a:cs typeface="Poppins" panose="00000500000000000000" pitchFamily="2" charset="0"/>
              </a:rPr>
              <a:t>30-39</a:t>
            </a:r>
          </a:p>
        </p:txBody>
      </p:sp>
      <p:sp>
        <p:nvSpPr>
          <p:cNvPr id="7207" name="TextBox 117">
            <a:extLst>
              <a:ext uri="{FF2B5EF4-FFF2-40B4-BE49-F238E27FC236}">
                <a16:creationId xmlns:a16="http://schemas.microsoft.com/office/drawing/2014/main" id="{B5A87995-B4D6-76C9-1878-6CF937FDD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319" y="6232144"/>
            <a:ext cx="538956" cy="58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40-49</a:t>
            </a:r>
          </a:p>
        </p:txBody>
      </p:sp>
      <p:sp>
        <p:nvSpPr>
          <p:cNvPr id="7208" name="TextBox 117">
            <a:extLst>
              <a:ext uri="{FF2B5EF4-FFF2-40B4-BE49-F238E27FC236}">
                <a16:creationId xmlns:a16="http://schemas.microsoft.com/office/drawing/2014/main" id="{76A558B2-41A8-BC63-01D3-00FC21A5B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1296" y="6232144"/>
            <a:ext cx="538956" cy="58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1200">
                <a:latin typeface="Poppins" panose="00000500000000000000" pitchFamily="2" charset="0"/>
                <a:cs typeface="Poppins" panose="00000500000000000000" pitchFamily="2" charset="0"/>
              </a:rPr>
              <a:t>50-59</a:t>
            </a:r>
          </a:p>
        </p:txBody>
      </p:sp>
      <p:sp>
        <p:nvSpPr>
          <p:cNvPr id="7209" name="TextBox 117">
            <a:extLst>
              <a:ext uri="{FF2B5EF4-FFF2-40B4-BE49-F238E27FC236}">
                <a16:creationId xmlns:a16="http://schemas.microsoft.com/office/drawing/2014/main" id="{5B153A0C-1080-C3BE-803E-DFC50F938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8110" y="6232144"/>
            <a:ext cx="538957" cy="58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60-70</a:t>
            </a:r>
          </a:p>
        </p:txBody>
      </p:sp>
    </p:spTree>
  </p:cSld>
  <p:clrMapOvr>
    <a:masterClrMapping/>
  </p:clrMapOvr>
  <p:transition spd="slow" advClick="0" advTm="1000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E15F1DCF-75C1-E4ED-CE73-C1DF52C24A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3012" r="23012"/>
          <a:stretch>
            <a:fillRect/>
          </a:stretch>
        </p:blipFill>
        <p:spPr>
          <a:xfrm>
            <a:off x="5400675" y="0"/>
            <a:ext cx="6321138" cy="6282532"/>
          </a:xfrm>
          <a:solidFill>
            <a:schemeClr val="bg1">
              <a:lumMod val="95000"/>
              <a:alpha val="71000"/>
            </a:schemeClr>
          </a:solidFill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81DBC7F-67EB-0CEC-D335-43015AA6D47D}"/>
              </a:ext>
            </a:extLst>
          </p:cNvPr>
          <p:cNvSpPr/>
          <p:nvPr/>
        </p:nvSpPr>
        <p:spPr>
          <a:xfrm>
            <a:off x="11721813" y="-7144"/>
            <a:ext cx="468600" cy="62896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21E562-02CF-503D-9F7C-E38189570745}"/>
              </a:ext>
            </a:extLst>
          </p:cNvPr>
          <p:cNvSpPr/>
          <p:nvPr/>
        </p:nvSpPr>
        <p:spPr>
          <a:xfrm>
            <a:off x="1588" y="6282532"/>
            <a:ext cx="12188825" cy="575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6458642-2D24-73AB-C2AE-74F2CAE99586}"/>
              </a:ext>
            </a:extLst>
          </p:cNvPr>
          <p:cNvCxnSpPr>
            <a:cxnSpLocks/>
          </p:cNvCxnSpPr>
          <p:nvPr/>
        </p:nvCxnSpPr>
        <p:spPr>
          <a:xfrm>
            <a:off x="2631282" y="4387057"/>
            <a:ext cx="0" cy="16081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6" name="Group 19">
            <a:extLst>
              <a:ext uri="{FF2B5EF4-FFF2-40B4-BE49-F238E27FC236}">
                <a16:creationId xmlns:a16="http://schemas.microsoft.com/office/drawing/2014/main" id="{FC5E804F-1853-F74B-7F9A-4819900DD702}"/>
              </a:ext>
            </a:extLst>
          </p:cNvPr>
          <p:cNvGrpSpPr>
            <a:grpSpLocks/>
          </p:cNvGrpSpPr>
          <p:nvPr/>
        </p:nvGrpSpPr>
        <p:grpSpPr bwMode="auto">
          <a:xfrm>
            <a:off x="335757" y="340519"/>
            <a:ext cx="935831" cy="190500"/>
            <a:chOff x="-228876" y="-2847702"/>
            <a:chExt cx="2758664" cy="56202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AD55969-68F6-C798-9756-AA83EFDA2FBF}"/>
                </a:ext>
              </a:extLst>
            </p:cNvPr>
            <p:cNvSpPr/>
            <p:nvPr/>
          </p:nvSpPr>
          <p:spPr>
            <a:xfrm>
              <a:off x="-228876" y="-2847702"/>
              <a:ext cx="561560" cy="562029"/>
            </a:xfrm>
            <a:prstGeom prst="rect">
              <a:avLst/>
            </a:prstGeom>
            <a:noFill/>
            <a:ln w="1270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B71CE23-C100-0AB3-E784-452F84B76090}"/>
                </a:ext>
              </a:extLst>
            </p:cNvPr>
            <p:cNvSpPr/>
            <p:nvPr/>
          </p:nvSpPr>
          <p:spPr>
            <a:xfrm>
              <a:off x="868506" y="-2847702"/>
              <a:ext cx="563901" cy="562029"/>
            </a:xfrm>
            <a:prstGeom prst="rect">
              <a:avLst/>
            </a:prstGeom>
            <a:noFill/>
            <a:ln w="127000">
              <a:solidFill>
                <a:schemeClr val="accent2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92AA827-07B0-426F-4300-311EFA032FAB}"/>
                </a:ext>
              </a:extLst>
            </p:cNvPr>
            <p:cNvSpPr/>
            <p:nvPr/>
          </p:nvSpPr>
          <p:spPr>
            <a:xfrm>
              <a:off x="1968228" y="-2847702"/>
              <a:ext cx="561560" cy="562029"/>
            </a:xfrm>
            <a:prstGeom prst="rect">
              <a:avLst/>
            </a:prstGeom>
            <a:noFill/>
            <a:ln w="127000">
              <a:solidFill>
                <a:schemeClr val="accent2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BCFAD54-D73C-97E5-4A70-922F72627985}"/>
              </a:ext>
            </a:extLst>
          </p:cNvPr>
          <p:cNvSpPr txBox="1"/>
          <p:nvPr/>
        </p:nvSpPr>
        <p:spPr>
          <a:xfrm>
            <a:off x="504825" y="1345407"/>
            <a:ext cx="3729832" cy="7848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500" dirty="0">
                <a:latin typeface="+mj-lt"/>
                <a:cs typeface="Poppins SemiBold" panose="00000700000000000000" pitchFamily="2" charset="0"/>
              </a:rPr>
              <a:t>Symptoms</a:t>
            </a:r>
            <a:endParaRPr lang="ru-RU" sz="4500" dirty="0">
              <a:solidFill>
                <a:schemeClr val="accent2"/>
              </a:solidFill>
              <a:latin typeface="+mj-lt"/>
              <a:cs typeface="Poppins SemiBold" panose="000007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FB33B23-4257-664B-F707-79A2C592B273}"/>
              </a:ext>
            </a:extLst>
          </p:cNvPr>
          <p:cNvSpPr txBox="1"/>
          <p:nvPr/>
        </p:nvSpPr>
        <p:spPr>
          <a:xfrm>
            <a:off x="532607" y="953294"/>
            <a:ext cx="2478881" cy="356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sz="1350" spc="150" dirty="0">
                <a:solidFill>
                  <a:schemeClr val="bg1">
                    <a:lumMod val="75000"/>
                  </a:schemeClr>
                </a:solidFill>
                <a:latin typeface="+mj-lt"/>
                <a:cs typeface="Poppins Medium" panose="00000600000000000000" pitchFamily="2" charset="0"/>
              </a:rPr>
              <a:t>Patient-Led Surveys</a:t>
            </a:r>
          </a:p>
        </p:txBody>
      </p:sp>
      <p:grpSp>
        <p:nvGrpSpPr>
          <p:cNvPr id="10249" name="Group 26">
            <a:extLst>
              <a:ext uri="{FF2B5EF4-FFF2-40B4-BE49-F238E27FC236}">
                <a16:creationId xmlns:a16="http://schemas.microsoft.com/office/drawing/2014/main" id="{68EB3AD0-00FB-B9FB-CC8D-611F82885047}"/>
              </a:ext>
            </a:extLst>
          </p:cNvPr>
          <p:cNvGrpSpPr>
            <a:grpSpLocks/>
          </p:cNvGrpSpPr>
          <p:nvPr/>
        </p:nvGrpSpPr>
        <p:grpSpPr bwMode="auto">
          <a:xfrm>
            <a:off x="591344" y="2740025"/>
            <a:ext cx="584994" cy="584994"/>
            <a:chOff x="4363954" y="1533832"/>
            <a:chExt cx="2412350" cy="2412348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062C3A7-CE4B-F266-A851-84016F889B0B}"/>
                </a:ext>
              </a:extLst>
            </p:cNvPr>
            <p:cNvSpPr/>
            <p:nvPr/>
          </p:nvSpPr>
          <p:spPr>
            <a:xfrm rot="8100000">
              <a:off x="4363954" y="1533832"/>
              <a:ext cx="2412350" cy="241234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939800" sx="102000" sy="102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  <p:sp>
          <p:nvSpPr>
            <p:cNvPr id="10266" name="Freeform 5">
              <a:extLst>
                <a:ext uri="{FF2B5EF4-FFF2-40B4-BE49-F238E27FC236}">
                  <a16:creationId xmlns:a16="http://schemas.microsoft.com/office/drawing/2014/main" id="{D918BCA6-CF7D-BD7F-8A92-0B85C979D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942" y="2386272"/>
              <a:ext cx="1248388" cy="704314"/>
            </a:xfrm>
            <a:custGeom>
              <a:avLst/>
              <a:gdLst>
                <a:gd name="T0" fmla="*/ 1550719004 w 1005"/>
                <a:gd name="T1" fmla="*/ 438212494 h 567"/>
                <a:gd name="T2" fmla="*/ 1117134597 w 1005"/>
                <a:gd name="T3" fmla="*/ 874882206 h 567"/>
                <a:gd name="T4" fmla="*/ 1024555137 w 1005"/>
                <a:gd name="T5" fmla="*/ 782301559 h 567"/>
                <a:gd name="T6" fmla="*/ 1300751976 w 1005"/>
                <a:gd name="T7" fmla="*/ 504562103 h 567"/>
                <a:gd name="T8" fmla="*/ 0 w 1005"/>
                <a:gd name="T9" fmla="*/ 504562103 h 567"/>
                <a:gd name="T10" fmla="*/ 0 w 1005"/>
                <a:gd name="T11" fmla="*/ 371864128 h 567"/>
                <a:gd name="T12" fmla="*/ 1300751976 w 1005"/>
                <a:gd name="T13" fmla="*/ 371864128 h 567"/>
                <a:gd name="T14" fmla="*/ 1024555137 w 1005"/>
                <a:gd name="T15" fmla="*/ 92580647 h 567"/>
                <a:gd name="T16" fmla="*/ 1117134597 w 1005"/>
                <a:gd name="T17" fmla="*/ 0 h 567"/>
                <a:gd name="T18" fmla="*/ 1550719004 w 1005"/>
                <a:gd name="T19" fmla="*/ 438212494 h 5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05" h="567">
                  <a:moveTo>
                    <a:pt x="1005" y="284"/>
                  </a:moveTo>
                  <a:lnTo>
                    <a:pt x="724" y="567"/>
                  </a:lnTo>
                  <a:lnTo>
                    <a:pt x="664" y="507"/>
                  </a:lnTo>
                  <a:lnTo>
                    <a:pt x="843" y="327"/>
                  </a:lnTo>
                  <a:lnTo>
                    <a:pt x="0" y="327"/>
                  </a:lnTo>
                  <a:lnTo>
                    <a:pt x="0" y="241"/>
                  </a:lnTo>
                  <a:lnTo>
                    <a:pt x="843" y="241"/>
                  </a:lnTo>
                  <a:lnTo>
                    <a:pt x="664" y="60"/>
                  </a:lnTo>
                  <a:lnTo>
                    <a:pt x="724" y="0"/>
                  </a:lnTo>
                  <a:lnTo>
                    <a:pt x="1005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900"/>
            </a:p>
          </p:txBody>
        </p:sp>
      </p:grpSp>
      <p:grpSp>
        <p:nvGrpSpPr>
          <p:cNvPr id="10250" name="Group 35">
            <a:extLst>
              <a:ext uri="{FF2B5EF4-FFF2-40B4-BE49-F238E27FC236}">
                <a16:creationId xmlns:a16="http://schemas.microsoft.com/office/drawing/2014/main" id="{C5C97164-F96A-71C7-28EF-BFF0B00DFA54}"/>
              </a:ext>
            </a:extLst>
          </p:cNvPr>
          <p:cNvGrpSpPr>
            <a:grpSpLocks/>
          </p:cNvGrpSpPr>
          <p:nvPr/>
        </p:nvGrpSpPr>
        <p:grpSpPr bwMode="auto">
          <a:xfrm>
            <a:off x="2932616" y="4387059"/>
            <a:ext cx="2430463" cy="1486726"/>
            <a:chOff x="725120" y="8470093"/>
            <a:chExt cx="4861536" cy="297358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D93E7B1-4F11-4B5A-D9E6-C9532F536BBD}"/>
                </a:ext>
              </a:extLst>
            </p:cNvPr>
            <p:cNvSpPr txBox="1"/>
            <p:nvPr/>
          </p:nvSpPr>
          <p:spPr>
            <a:xfrm>
              <a:off x="725120" y="8470093"/>
              <a:ext cx="4861536" cy="11849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3250" dirty="0">
                  <a:solidFill>
                    <a:schemeClr val="accent2"/>
                  </a:solidFill>
                  <a:latin typeface="+mj-lt"/>
                  <a:cs typeface="Poppins SemiBold" panose="00000700000000000000" pitchFamily="2" charset="0"/>
                </a:rPr>
                <a:t>0-5 Days</a:t>
              </a:r>
              <a:endParaRPr lang="ru-RU" sz="3250" dirty="0">
                <a:solidFill>
                  <a:schemeClr val="accent2"/>
                </a:solidFill>
                <a:latin typeface="+mj-lt"/>
                <a:cs typeface="Poppins SemiBold" panose="00000700000000000000" pitchFamily="2" charset="0"/>
              </a:endParaRPr>
            </a:p>
          </p:txBody>
        </p:sp>
        <p:sp>
          <p:nvSpPr>
            <p:cNvPr id="10264" name="TextBox 32">
              <a:extLst>
                <a:ext uri="{FF2B5EF4-FFF2-40B4-BE49-F238E27FC236}">
                  <a16:creationId xmlns:a16="http://schemas.microsoft.com/office/drawing/2014/main" id="{420660E6-AAC0-45C4-D21B-F74776C035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6314" y="9562311"/>
              <a:ext cx="4125354" cy="1881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en-US" sz="1350" dirty="0">
                  <a:latin typeface="Poppins Light" panose="00000400000000000000" pitchFamily="2" charset="0"/>
                  <a:cs typeface="Poppins Light" panose="00000400000000000000" pitchFamily="2" charset="0"/>
                </a:rPr>
                <a:t>72% of participants reported symptoms began in first 5 days.</a:t>
              </a:r>
            </a:p>
          </p:txBody>
        </p:sp>
      </p:grpSp>
      <p:grpSp>
        <p:nvGrpSpPr>
          <p:cNvPr id="10251" name="Group 34">
            <a:extLst>
              <a:ext uri="{FF2B5EF4-FFF2-40B4-BE49-F238E27FC236}">
                <a16:creationId xmlns:a16="http://schemas.microsoft.com/office/drawing/2014/main" id="{44026517-949E-EC4B-6F0F-30A5A090B0BE}"/>
              </a:ext>
            </a:extLst>
          </p:cNvPr>
          <p:cNvGrpSpPr>
            <a:grpSpLocks/>
          </p:cNvGrpSpPr>
          <p:nvPr/>
        </p:nvGrpSpPr>
        <p:grpSpPr bwMode="auto">
          <a:xfrm>
            <a:off x="441325" y="4479132"/>
            <a:ext cx="2062957" cy="1486901"/>
            <a:chOff x="5854218" y="8470091"/>
            <a:chExt cx="4125354" cy="297299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6724A28-602D-2809-D909-D0E7DFFD5F04}"/>
                </a:ext>
              </a:extLst>
            </p:cNvPr>
            <p:cNvSpPr txBox="1"/>
            <p:nvPr/>
          </p:nvSpPr>
          <p:spPr>
            <a:xfrm>
              <a:off x="7120870" y="8470091"/>
              <a:ext cx="2506324" cy="11846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3250" dirty="0">
                  <a:solidFill>
                    <a:schemeClr val="accent2"/>
                  </a:solidFill>
                  <a:latin typeface="+mj-lt"/>
                  <a:cs typeface="Poppins SemiBold" panose="00000700000000000000" pitchFamily="2" charset="0"/>
                </a:rPr>
                <a:t>20</a:t>
              </a:r>
              <a:endParaRPr lang="ru-RU" sz="3250" dirty="0">
                <a:solidFill>
                  <a:schemeClr val="accent2"/>
                </a:solidFill>
                <a:latin typeface="+mj-lt"/>
                <a:cs typeface="Poppins SemiBold" panose="00000700000000000000" pitchFamily="2" charset="0"/>
              </a:endParaRPr>
            </a:p>
          </p:txBody>
        </p:sp>
        <p:sp>
          <p:nvSpPr>
            <p:cNvPr id="10262" name="TextBox 33">
              <a:extLst>
                <a:ext uri="{FF2B5EF4-FFF2-40B4-BE49-F238E27FC236}">
                  <a16:creationId xmlns:a16="http://schemas.microsoft.com/office/drawing/2014/main" id="{BD175FCF-3360-9615-3DA1-9154C02F4D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4218" y="9562312"/>
              <a:ext cx="4125354" cy="1880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en-US" sz="1350">
                  <a:latin typeface="Poppins Light" panose="00000400000000000000" pitchFamily="2" charset="0"/>
                  <a:cs typeface="Poppins Light" panose="00000400000000000000" pitchFamily="2" charset="0"/>
                </a:rPr>
                <a:t>The average number of symptoms reported</a:t>
              </a:r>
            </a:p>
          </p:txBody>
        </p:sp>
      </p:grpSp>
      <p:sp>
        <p:nvSpPr>
          <p:cNvPr id="10252" name="TextBox 36">
            <a:extLst>
              <a:ext uri="{FF2B5EF4-FFF2-40B4-BE49-F238E27FC236}">
                <a16:creationId xmlns:a16="http://schemas.microsoft.com/office/drawing/2014/main" id="{F686A0A7-0A25-2FD2-183E-0A4D05DCD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550" y="2399507"/>
            <a:ext cx="3336925" cy="1507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16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Symptom Onset</a:t>
            </a:r>
          </a:p>
          <a:p>
            <a:pPr>
              <a:lnSpc>
                <a:spcPct val="140000"/>
              </a:lnSpc>
            </a:pPr>
            <a:endParaRPr lang="en-US" altLang="en-US" sz="900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en-US" sz="16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Symptom Quantity</a:t>
            </a:r>
          </a:p>
          <a:p>
            <a:pPr>
              <a:lnSpc>
                <a:spcPct val="140000"/>
              </a:lnSpc>
            </a:pPr>
            <a:endParaRPr lang="en-US" altLang="en-US" sz="1000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en-US" sz="16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Symptom Timeline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23BDB0E-16FC-C610-1E19-283DF2B53DD4}"/>
              </a:ext>
            </a:extLst>
          </p:cNvPr>
          <p:cNvSpPr/>
          <p:nvPr/>
        </p:nvSpPr>
        <p:spPr>
          <a:xfrm>
            <a:off x="10729119" y="653719"/>
            <a:ext cx="767556" cy="787731"/>
          </a:xfrm>
          <a:prstGeom prst="rect">
            <a:avLst/>
          </a:prstGeom>
          <a:noFill/>
          <a:ln w="1905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CCB844E-01D8-ED48-7D0C-05474E0234EE}"/>
              </a:ext>
            </a:extLst>
          </p:cNvPr>
          <p:cNvSpPr/>
          <p:nvPr/>
        </p:nvSpPr>
        <p:spPr>
          <a:xfrm>
            <a:off x="5399704" y="13208"/>
            <a:ext cx="6350970" cy="6282532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900"/>
          </a:p>
        </p:txBody>
      </p:sp>
      <p:sp>
        <p:nvSpPr>
          <p:cNvPr id="10256" name="TextBox 7">
            <a:extLst>
              <a:ext uri="{FF2B5EF4-FFF2-40B4-BE49-F238E27FC236}">
                <a16:creationId xmlns:a16="http://schemas.microsoft.com/office/drawing/2014/main" id="{6B6268BE-C6A5-CB3C-A53D-CB2E6574E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104" y="432263"/>
            <a:ext cx="6096000" cy="91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en-US" sz="2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When did symptoms </a:t>
            </a:r>
          </a:p>
          <a:p>
            <a:pPr algn="ctr">
              <a:lnSpc>
                <a:spcPct val="140000"/>
              </a:lnSpc>
            </a:pPr>
            <a:r>
              <a:rPr lang="en-US" altLang="en-US" sz="2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begin to improve?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D63040-D5DA-F7EF-09C5-4DCA94E9C008}"/>
              </a:ext>
            </a:extLst>
          </p:cNvPr>
          <p:cNvSpPr/>
          <p:nvPr/>
        </p:nvSpPr>
        <p:spPr>
          <a:xfrm>
            <a:off x="6642894" y="5058569"/>
            <a:ext cx="5547519" cy="123110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/>
          </a:p>
        </p:txBody>
      </p:sp>
      <p:sp>
        <p:nvSpPr>
          <p:cNvPr id="10258" name="TextBox 16">
            <a:extLst>
              <a:ext uri="{FF2B5EF4-FFF2-40B4-BE49-F238E27FC236}">
                <a16:creationId xmlns:a16="http://schemas.microsoft.com/office/drawing/2014/main" id="{72A0289D-A06A-1DA8-8E8A-5C149B666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9732" y="5307632"/>
            <a:ext cx="3902075" cy="753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1600" b="1" dirty="0">
                <a:latin typeface="Poppins" panose="00000500000000000000" pitchFamily="2" charset="0"/>
                <a:cs typeface="Poppins" panose="00000500000000000000" pitchFamily="2" charset="0"/>
              </a:rPr>
              <a:t>52%</a:t>
            </a:r>
            <a:r>
              <a:rPr lang="en-US" altLang="en-US" sz="1600" dirty="0">
                <a:latin typeface="Poppins" panose="00000500000000000000" pitchFamily="2" charset="0"/>
                <a:cs typeface="Poppins" panose="00000500000000000000" pitchFamily="2" charset="0"/>
              </a:rPr>
              <a:t> of participants reported their </a:t>
            </a:r>
            <a:r>
              <a:rPr lang="en-US" altLang="en-US" sz="1600" b="1" dirty="0">
                <a:latin typeface="Poppins" panose="00000500000000000000" pitchFamily="2" charset="0"/>
                <a:cs typeface="Poppins" panose="00000500000000000000" pitchFamily="2" charset="0"/>
              </a:rPr>
              <a:t>symptoms never improved.</a:t>
            </a:r>
          </a:p>
        </p:txBody>
      </p:sp>
      <p:sp>
        <p:nvSpPr>
          <p:cNvPr id="10259" name="Freeform 9">
            <a:extLst>
              <a:ext uri="{FF2B5EF4-FFF2-40B4-BE49-F238E27FC236}">
                <a16:creationId xmlns:a16="http://schemas.microsoft.com/office/drawing/2014/main" id="{92778038-2FFD-4FB1-FBB1-6F1D43C97CB6}"/>
              </a:ext>
            </a:extLst>
          </p:cNvPr>
          <p:cNvSpPr>
            <a:spLocks noEditPoints="1"/>
          </p:cNvSpPr>
          <p:nvPr/>
        </p:nvSpPr>
        <p:spPr bwMode="auto">
          <a:xfrm>
            <a:off x="7162889" y="5516690"/>
            <a:ext cx="528638" cy="471488"/>
          </a:xfrm>
          <a:custGeom>
            <a:avLst/>
            <a:gdLst>
              <a:gd name="T0" fmla="*/ 1902677125 w 420"/>
              <a:gd name="T1" fmla="*/ 0 h 374"/>
              <a:gd name="T2" fmla="*/ 1902677125 w 420"/>
              <a:gd name="T3" fmla="*/ 1511856185 h 374"/>
              <a:gd name="T4" fmla="*/ 970364478 w 420"/>
              <a:gd name="T5" fmla="*/ 1511856185 h 374"/>
              <a:gd name="T6" fmla="*/ 380535928 w 420"/>
              <a:gd name="T7" fmla="*/ 2000987907 h 374"/>
              <a:gd name="T8" fmla="*/ 380535928 w 420"/>
              <a:gd name="T9" fmla="*/ 1511856185 h 374"/>
              <a:gd name="T10" fmla="*/ 0 w 420"/>
              <a:gd name="T11" fmla="*/ 1511856185 h 374"/>
              <a:gd name="T12" fmla="*/ 0 w 420"/>
              <a:gd name="T13" fmla="*/ 0 h 374"/>
              <a:gd name="T14" fmla="*/ 1902677125 w 420"/>
              <a:gd name="T15" fmla="*/ 0 h 374"/>
              <a:gd name="T16" fmla="*/ 177581923 w 420"/>
              <a:gd name="T17" fmla="*/ 1333991938 h 374"/>
              <a:gd name="T18" fmla="*/ 558117851 w 420"/>
              <a:gd name="T19" fmla="*/ 1333991938 h 374"/>
              <a:gd name="T20" fmla="*/ 558117851 w 420"/>
              <a:gd name="T21" fmla="*/ 1607142044 h 374"/>
              <a:gd name="T22" fmla="*/ 913284214 w 420"/>
              <a:gd name="T23" fmla="*/ 1333991938 h 374"/>
              <a:gd name="T24" fmla="*/ 1706066769 w 420"/>
              <a:gd name="T25" fmla="*/ 1333991938 h 374"/>
              <a:gd name="T26" fmla="*/ 1706066769 w 420"/>
              <a:gd name="T27" fmla="*/ 196922932 h 374"/>
              <a:gd name="T28" fmla="*/ 177581923 w 420"/>
              <a:gd name="T29" fmla="*/ 196922932 h 374"/>
              <a:gd name="T30" fmla="*/ 177581923 w 420"/>
              <a:gd name="T31" fmla="*/ 1333991938 h 374"/>
              <a:gd name="T32" fmla="*/ 2147483646 w 420"/>
              <a:gd name="T33" fmla="*/ 381140914 h 374"/>
              <a:gd name="T34" fmla="*/ 2147483646 w 420"/>
              <a:gd name="T35" fmla="*/ 1892997099 h 374"/>
              <a:gd name="T36" fmla="*/ 2147483646 w 420"/>
              <a:gd name="T37" fmla="*/ 1892997099 h 374"/>
              <a:gd name="T38" fmla="*/ 2147483646 w 420"/>
              <a:gd name="T39" fmla="*/ 2147483646 h 374"/>
              <a:gd name="T40" fmla="*/ 1674356071 w 420"/>
              <a:gd name="T41" fmla="*/ 1892997099 h 374"/>
              <a:gd name="T42" fmla="*/ 786438905 w 420"/>
              <a:gd name="T43" fmla="*/ 1892997099 h 374"/>
              <a:gd name="T44" fmla="*/ 1021103608 w 420"/>
              <a:gd name="T45" fmla="*/ 1708779117 h 374"/>
              <a:gd name="T46" fmla="*/ 1731436334 w 420"/>
              <a:gd name="T47" fmla="*/ 1708779117 h 374"/>
              <a:gd name="T48" fmla="*/ 2086600180 w 420"/>
              <a:gd name="T49" fmla="*/ 1981929223 h 374"/>
              <a:gd name="T50" fmla="*/ 2086600180 w 420"/>
              <a:gd name="T51" fmla="*/ 1708779117 h 374"/>
              <a:gd name="T52" fmla="*/ 2147483646 w 420"/>
              <a:gd name="T53" fmla="*/ 1708779117 h 374"/>
              <a:gd name="T54" fmla="*/ 2147483646 w 420"/>
              <a:gd name="T55" fmla="*/ 578063846 h 374"/>
              <a:gd name="T56" fmla="*/ 2086600180 w 420"/>
              <a:gd name="T57" fmla="*/ 578063846 h 374"/>
              <a:gd name="T58" fmla="*/ 2086600180 w 420"/>
              <a:gd name="T59" fmla="*/ 381140914 h 374"/>
              <a:gd name="T60" fmla="*/ 2147483646 w 420"/>
              <a:gd name="T61" fmla="*/ 381140914 h 37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20" h="374">
                <a:moveTo>
                  <a:pt x="300" y="0"/>
                </a:moveTo>
                <a:lnTo>
                  <a:pt x="300" y="238"/>
                </a:lnTo>
                <a:lnTo>
                  <a:pt x="153" y="238"/>
                </a:lnTo>
                <a:lnTo>
                  <a:pt x="60" y="315"/>
                </a:lnTo>
                <a:lnTo>
                  <a:pt x="60" y="238"/>
                </a:lnTo>
                <a:lnTo>
                  <a:pt x="0" y="238"/>
                </a:lnTo>
                <a:lnTo>
                  <a:pt x="0" y="0"/>
                </a:lnTo>
                <a:lnTo>
                  <a:pt x="300" y="0"/>
                </a:lnTo>
                <a:close/>
                <a:moveTo>
                  <a:pt x="28" y="210"/>
                </a:moveTo>
                <a:lnTo>
                  <a:pt x="88" y="210"/>
                </a:lnTo>
                <a:lnTo>
                  <a:pt x="88" y="253"/>
                </a:lnTo>
                <a:lnTo>
                  <a:pt x="144" y="210"/>
                </a:lnTo>
                <a:lnTo>
                  <a:pt x="269" y="210"/>
                </a:lnTo>
                <a:lnTo>
                  <a:pt x="269" y="31"/>
                </a:lnTo>
                <a:lnTo>
                  <a:pt x="28" y="31"/>
                </a:lnTo>
                <a:lnTo>
                  <a:pt x="28" y="210"/>
                </a:lnTo>
                <a:close/>
                <a:moveTo>
                  <a:pt x="420" y="60"/>
                </a:moveTo>
                <a:lnTo>
                  <a:pt x="420" y="298"/>
                </a:lnTo>
                <a:lnTo>
                  <a:pt x="360" y="298"/>
                </a:lnTo>
                <a:lnTo>
                  <a:pt x="360" y="374"/>
                </a:lnTo>
                <a:lnTo>
                  <a:pt x="264" y="298"/>
                </a:lnTo>
                <a:lnTo>
                  <a:pt x="124" y="298"/>
                </a:lnTo>
                <a:lnTo>
                  <a:pt x="161" y="269"/>
                </a:lnTo>
                <a:lnTo>
                  <a:pt x="273" y="269"/>
                </a:lnTo>
                <a:lnTo>
                  <a:pt x="329" y="312"/>
                </a:lnTo>
                <a:lnTo>
                  <a:pt x="329" y="269"/>
                </a:lnTo>
                <a:lnTo>
                  <a:pt x="389" y="269"/>
                </a:lnTo>
                <a:lnTo>
                  <a:pt x="389" y="91"/>
                </a:lnTo>
                <a:lnTo>
                  <a:pt x="329" y="91"/>
                </a:lnTo>
                <a:lnTo>
                  <a:pt x="329" y="60"/>
                </a:lnTo>
                <a:lnTo>
                  <a:pt x="420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9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331FA8-2C85-11A7-53A6-5507FAC46F4C}"/>
              </a:ext>
            </a:extLst>
          </p:cNvPr>
          <p:cNvSpPr txBox="1"/>
          <p:nvPr/>
        </p:nvSpPr>
        <p:spPr>
          <a:xfrm rot="16200000">
            <a:off x="11506709" y="4265712"/>
            <a:ext cx="823119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  <a:cs typeface="Poppins Light" panose="00000400000000000000" pitchFamily="2" charset="0"/>
              </a:rPr>
              <a:t>Months</a:t>
            </a:r>
            <a:endParaRPr lang="en-US" sz="1400" dirty="0">
              <a:solidFill>
                <a:schemeClr val="bg1"/>
              </a:solidFill>
              <a:latin typeface="Lato Light" panose="020B0604020202020204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A324C0BD-DA23-2562-213E-5C2B7BB5728D}"/>
              </a:ext>
            </a:extLst>
          </p:cNvPr>
          <p:cNvGraphicFramePr>
            <a:graphicFrameLocks/>
          </p:cNvGraphicFramePr>
          <p:nvPr/>
        </p:nvGraphicFramePr>
        <p:xfrm>
          <a:off x="5652117" y="1415653"/>
          <a:ext cx="603307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 advClick="0" advTm="1000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81DBC7F-67EB-0CEC-D335-43015AA6D47D}"/>
              </a:ext>
            </a:extLst>
          </p:cNvPr>
          <p:cNvSpPr/>
          <p:nvPr/>
        </p:nvSpPr>
        <p:spPr>
          <a:xfrm>
            <a:off x="11721813" y="-7144"/>
            <a:ext cx="468600" cy="62896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21E562-02CF-503D-9F7C-E38189570745}"/>
              </a:ext>
            </a:extLst>
          </p:cNvPr>
          <p:cNvSpPr/>
          <p:nvPr/>
        </p:nvSpPr>
        <p:spPr>
          <a:xfrm>
            <a:off x="1588" y="6282532"/>
            <a:ext cx="12188825" cy="575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6458642-2D24-73AB-C2AE-74F2CAE99586}"/>
              </a:ext>
            </a:extLst>
          </p:cNvPr>
          <p:cNvCxnSpPr>
            <a:cxnSpLocks/>
          </p:cNvCxnSpPr>
          <p:nvPr/>
        </p:nvCxnSpPr>
        <p:spPr>
          <a:xfrm>
            <a:off x="2631282" y="4387057"/>
            <a:ext cx="0" cy="16081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6" name="Group 19">
            <a:extLst>
              <a:ext uri="{FF2B5EF4-FFF2-40B4-BE49-F238E27FC236}">
                <a16:creationId xmlns:a16="http://schemas.microsoft.com/office/drawing/2014/main" id="{FC5E804F-1853-F74B-7F9A-4819900DD702}"/>
              </a:ext>
            </a:extLst>
          </p:cNvPr>
          <p:cNvGrpSpPr>
            <a:grpSpLocks/>
          </p:cNvGrpSpPr>
          <p:nvPr/>
        </p:nvGrpSpPr>
        <p:grpSpPr bwMode="auto">
          <a:xfrm>
            <a:off x="335757" y="340519"/>
            <a:ext cx="935831" cy="190500"/>
            <a:chOff x="-228876" y="-2847702"/>
            <a:chExt cx="2758664" cy="56202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AD55969-68F6-C798-9756-AA83EFDA2FBF}"/>
                </a:ext>
              </a:extLst>
            </p:cNvPr>
            <p:cNvSpPr/>
            <p:nvPr/>
          </p:nvSpPr>
          <p:spPr>
            <a:xfrm>
              <a:off x="-228876" y="-2847702"/>
              <a:ext cx="561560" cy="562029"/>
            </a:xfrm>
            <a:prstGeom prst="rect">
              <a:avLst/>
            </a:prstGeom>
            <a:noFill/>
            <a:ln w="1270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B71CE23-C100-0AB3-E784-452F84B76090}"/>
                </a:ext>
              </a:extLst>
            </p:cNvPr>
            <p:cNvSpPr/>
            <p:nvPr/>
          </p:nvSpPr>
          <p:spPr>
            <a:xfrm>
              <a:off x="868506" y="-2847702"/>
              <a:ext cx="563901" cy="562029"/>
            </a:xfrm>
            <a:prstGeom prst="rect">
              <a:avLst/>
            </a:prstGeom>
            <a:noFill/>
            <a:ln w="127000">
              <a:solidFill>
                <a:schemeClr val="accent2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92AA827-07B0-426F-4300-311EFA032FAB}"/>
                </a:ext>
              </a:extLst>
            </p:cNvPr>
            <p:cNvSpPr/>
            <p:nvPr/>
          </p:nvSpPr>
          <p:spPr>
            <a:xfrm>
              <a:off x="1968228" y="-2847702"/>
              <a:ext cx="561560" cy="562029"/>
            </a:xfrm>
            <a:prstGeom prst="rect">
              <a:avLst/>
            </a:prstGeom>
            <a:noFill/>
            <a:ln w="127000">
              <a:solidFill>
                <a:schemeClr val="accent2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BCFAD54-D73C-97E5-4A70-922F72627985}"/>
              </a:ext>
            </a:extLst>
          </p:cNvPr>
          <p:cNvSpPr txBox="1"/>
          <p:nvPr/>
        </p:nvSpPr>
        <p:spPr>
          <a:xfrm>
            <a:off x="504825" y="1345407"/>
            <a:ext cx="3729832" cy="1477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500" dirty="0">
                <a:solidFill>
                  <a:schemeClr val="accent2"/>
                </a:solidFill>
                <a:latin typeface="+mj-lt"/>
                <a:cs typeface="Poppins SemiBold" panose="00000700000000000000" pitchFamily="2" charset="0"/>
              </a:rPr>
              <a:t>Compensation (CICP)</a:t>
            </a:r>
            <a:endParaRPr lang="ru-RU" sz="4500" dirty="0">
              <a:solidFill>
                <a:schemeClr val="accent2"/>
              </a:solidFill>
              <a:latin typeface="+mj-lt"/>
              <a:cs typeface="Poppins SemiBold" panose="00000700000000000000" pitchFamily="2" charset="0"/>
            </a:endParaRPr>
          </a:p>
        </p:txBody>
      </p:sp>
      <p:sp>
        <p:nvSpPr>
          <p:cNvPr id="10262" name="TextBox 33">
            <a:extLst>
              <a:ext uri="{FF2B5EF4-FFF2-40B4-BE49-F238E27FC236}">
                <a16:creationId xmlns:a16="http://schemas.microsoft.com/office/drawing/2014/main" id="{BD175FCF-3360-9615-3DA1-9154C02F4D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5025390"/>
            <a:ext cx="2062957" cy="358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endParaRPr lang="en-US" altLang="en-US" sz="135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sp>
        <p:nvSpPr>
          <p:cNvPr id="10252" name="TextBox 36">
            <a:extLst>
              <a:ext uri="{FF2B5EF4-FFF2-40B4-BE49-F238E27FC236}">
                <a16:creationId xmlns:a16="http://schemas.microsoft.com/office/drawing/2014/main" id="{F686A0A7-0A25-2FD2-183E-0A4D05DCD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843" y="2822736"/>
            <a:ext cx="5199043" cy="323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16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As of 11/01/23, 12,025 applications made for C19 vaccine injuries</a:t>
            </a:r>
          </a:p>
          <a:p>
            <a:pPr>
              <a:lnSpc>
                <a:spcPct val="140000"/>
              </a:lnSpc>
            </a:pPr>
            <a:endParaRPr lang="en-US" altLang="en-US" sz="1600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en-US" sz="16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1621 decisions made</a:t>
            </a:r>
          </a:p>
          <a:p>
            <a:pPr>
              <a:lnSpc>
                <a:spcPct val="140000"/>
              </a:lnSpc>
            </a:pPr>
            <a:endParaRPr lang="en-US" altLang="en-US" sz="1600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en-US" sz="16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4 claims compensated (approx. $8500 total)</a:t>
            </a:r>
          </a:p>
          <a:p>
            <a:pPr>
              <a:lnSpc>
                <a:spcPct val="140000"/>
              </a:lnSpc>
            </a:pPr>
            <a:endParaRPr lang="en-US" altLang="en-US" sz="900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en-US" sz="16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1588 claims denied</a:t>
            </a:r>
          </a:p>
          <a:p>
            <a:pPr>
              <a:lnSpc>
                <a:spcPct val="140000"/>
              </a:lnSpc>
            </a:pPr>
            <a:endParaRPr lang="en-US" altLang="en-US" sz="1000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en-US" sz="1600" b="1" dirty="0">
                <a:latin typeface="Poppins SemiBold" panose="00000700000000000000" pitchFamily="2" charset="0"/>
                <a:cs typeface="Poppins SemiBold" panose="00000700000000000000" pitchFamily="2" charset="0"/>
              </a:rPr>
              <a:t>98% denial rate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23BDB0E-16FC-C610-1E19-283DF2B53DD4}"/>
              </a:ext>
            </a:extLst>
          </p:cNvPr>
          <p:cNvSpPr/>
          <p:nvPr/>
        </p:nvSpPr>
        <p:spPr>
          <a:xfrm>
            <a:off x="10729119" y="653719"/>
            <a:ext cx="767556" cy="787731"/>
          </a:xfrm>
          <a:prstGeom prst="rect">
            <a:avLst/>
          </a:prstGeom>
          <a:noFill/>
          <a:ln w="1905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D63040-D5DA-F7EF-09C5-4DCA94E9C008}"/>
              </a:ext>
            </a:extLst>
          </p:cNvPr>
          <p:cNvSpPr/>
          <p:nvPr/>
        </p:nvSpPr>
        <p:spPr>
          <a:xfrm flipV="1">
            <a:off x="6642894" y="6289675"/>
            <a:ext cx="5547519" cy="4283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331FA8-2C85-11A7-53A6-5507FAC46F4C}"/>
              </a:ext>
            </a:extLst>
          </p:cNvPr>
          <p:cNvSpPr txBox="1"/>
          <p:nvPr/>
        </p:nvSpPr>
        <p:spPr>
          <a:xfrm rot="16200000">
            <a:off x="11506709" y="4265712"/>
            <a:ext cx="823119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  <a:cs typeface="Poppins Light" panose="00000400000000000000" pitchFamily="2" charset="0"/>
              </a:rPr>
              <a:t>Months</a:t>
            </a:r>
            <a:endParaRPr lang="en-US" sz="1400" dirty="0">
              <a:solidFill>
                <a:schemeClr val="bg1"/>
              </a:solidFill>
              <a:latin typeface="Lato Light" panose="020B0604020202020204" pitchFamily="34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17CA544-5619-AF8E-B600-84CD650FDC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370697"/>
            <a:ext cx="5088356" cy="6282532"/>
          </a:xfrm>
        </p:spPr>
        <p:txBody>
          <a:bodyPr/>
          <a:lstStyle/>
          <a:p>
            <a:r>
              <a:rPr lang="en-US"/>
              <a:t>HR 5142, HR 5143 </a:t>
            </a:r>
            <a:r>
              <a:rPr lang="en-US" dirty="0"/>
              <a:t>(2023)</a:t>
            </a:r>
          </a:p>
          <a:p>
            <a:r>
              <a:rPr lang="en-US" dirty="0"/>
              <a:t>Vaccine Injury Compensation Modernization Act of 2023</a:t>
            </a:r>
          </a:p>
          <a:p>
            <a:endParaRPr lang="en-US" dirty="0"/>
          </a:p>
          <a:p>
            <a:r>
              <a:rPr lang="en-US" dirty="0"/>
              <a:t>Transfer pending claims to VICP</a:t>
            </a:r>
          </a:p>
          <a:p>
            <a:r>
              <a:rPr lang="en-US" dirty="0"/>
              <a:t>Increase number of Special Masters</a:t>
            </a:r>
          </a:p>
          <a:p>
            <a:r>
              <a:rPr lang="en-US" dirty="0"/>
              <a:t>Increase VICP cap from 250k to 600k</a:t>
            </a:r>
          </a:p>
          <a:p>
            <a:r>
              <a:rPr lang="en-US" dirty="0"/>
              <a:t>Increase VICP statute of limitations from 3 to 5 years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18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227</Words>
  <Application>Microsoft Office PowerPoint</Application>
  <PresentationFormat>Widescreen</PresentationFormat>
  <Paragraphs>58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Lato Light</vt:lpstr>
      <vt:lpstr>Poppins</vt:lpstr>
      <vt:lpstr>Poppins Light</vt:lpstr>
      <vt:lpstr>Poppins SemiBold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 Wallskog</dc:creator>
  <cp:lastModifiedBy>John Tribble</cp:lastModifiedBy>
  <cp:revision>2</cp:revision>
  <dcterms:created xsi:type="dcterms:W3CDTF">2023-09-05T20:08:04Z</dcterms:created>
  <dcterms:modified xsi:type="dcterms:W3CDTF">2024-10-10T18:28:26Z</dcterms:modified>
</cp:coreProperties>
</file>