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3.xml" ContentType="application/vnd.openxmlformats-officedocument.presentationml.notesSlide+xml"/>
  <Override PartName="/ppt/ink/ink6.xml" ContentType="application/inkml+xml"/>
  <Override PartName="/ppt/notesSlides/notesSlide4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5.xml" ContentType="application/vnd.openxmlformats-officedocument.presentationml.notesSlide+xml"/>
  <Override PartName="/ppt/ink/ink1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0" r:id="rId1"/>
  </p:sldMasterIdLst>
  <p:notesMasterIdLst>
    <p:notesMasterId r:id="rId18"/>
  </p:notesMasterIdLst>
  <p:sldIdLst>
    <p:sldId id="349" r:id="rId2"/>
    <p:sldId id="268" r:id="rId3"/>
    <p:sldId id="399" r:id="rId4"/>
    <p:sldId id="262" r:id="rId5"/>
    <p:sldId id="336" r:id="rId6"/>
    <p:sldId id="316" r:id="rId7"/>
    <p:sldId id="332" r:id="rId8"/>
    <p:sldId id="398" r:id="rId9"/>
    <p:sldId id="337" r:id="rId10"/>
    <p:sldId id="377" r:id="rId11"/>
    <p:sldId id="272" r:id="rId12"/>
    <p:sldId id="258" r:id="rId13"/>
    <p:sldId id="400" r:id="rId14"/>
    <p:sldId id="395" r:id="rId15"/>
    <p:sldId id="397" r:id="rId16"/>
    <p:sldId id="40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868"/>
    <p:restoredTop sz="95878"/>
  </p:normalViewPr>
  <p:slideViewPr>
    <p:cSldViewPr snapToGrid="0">
      <p:cViewPr varScale="1">
        <p:scale>
          <a:sx n="73" d="100"/>
          <a:sy n="73" d="100"/>
        </p:scale>
        <p:origin x="6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568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25T15:29:03.97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0,'64'0,"1"0,-5 0,-1 0,-10 2,-7 2,-1 0,-2 0,6 0,-3 1,0-1,3-1,1 0,1 2,4-1,4-1,1-3,2 0,-2 0,-3 0,-2 0,-4 0,-2 0,0 0,-3 0,-6 0,-3 0,-4 2,-1 1,5 1,0 0,4-3,0-1,0 0,0 0,2 0,7 0,2 0,8 0,3 0,-3 0,3 0,-4 0,-3 0,1 0,-3 0,1 0,2 0,-5 0,-1 0,-3 0,-3 0,1 0,1 0,2 0,4 0,2 0,0 0,5 0,-4 0,4 0,2 0,2 0,0 0,-2 0,-3 0,-1 0,-2 0,-3 0,-3 0,-1 0,0 0,1 0,1 0,0 0,3 1,-1 2,-2 1,-1-1,-5 2,0-2,2 1,0-1,2-2,0 0,0 2,0 1,3-1,0 0,4-3,5 0,3 0,7 0,2 0,-1 0,2 0,-6 0,0 0,-2 0,-7 0,-3 0,-9 0,-6 0,-3 0,-2 0,1 0,4 0,5 0,2 0,2 0,-1 0,-6 0,-1 0,-1 0,0 0,3 0,1 0,3 0,-3 0,-4 0,-1 0,-1 0,-1 0,-2 0,-4 0,1 0,-1 3,3 0,2 1,4-1,4 0,3 1,1 0,0-1,0-3,1 0,-1 1,-2 2,-3 1,0 0,3-3,5-1,1 0,4 0,6 0,11 0,9 0,4 2,-1 2,-7 0,-9 2,-10 0,-8-3,-7 4,0-3,1 0,4 0,5 0,5-1,-2 3,-1 0,-2-2,-3 0,-2-3,0-1,1 0,-1 0,1 0,1 0,-3 0,-2 0,-1 0,-2 0,0 0,1 0,-2 0,2 0,-1 0,0 0,3 0,-1 0,-1 0,1 0,-3 0,-3 0,-3 0,-5 0,1 0,3 0,5 0,4 0,4 0,4 0,1 0,0 0,-1 0,-4 0,0 0,-3 0,-5 0,-7 0,-11-3,-7-3,-8-27,-4-1,0 0,0 13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4-11T20:55:01.981"/>
    </inkml:context>
    <inkml:brush xml:id="br0">
      <inkml:brushProperty name="width" value="0.3" units="cm"/>
      <inkml:brushProperty name="height" value="0.6" units="cm"/>
      <inkml:brushProperty name="color" value="#00F900"/>
      <inkml:brushProperty name="tip" value="rectangle"/>
      <inkml:brushProperty name="rasterOp" value="maskPen"/>
    </inkml:brush>
  </inkml:definitions>
  <inkml:trace contextRef="#ctx0" brushRef="#br0">1 1,'53'0,"1"0,4 0,0 0,-6 0,0 0,4 0,0 0,2 0,-2 0,37 0,-41 0,1 0,1 0,0 0,0 0,2 0,9 0,0 0,-7 0,0 0,3 0,0 0,1 0,0 0,1 1,-1 2,0-1,0 0,0 2,-1 1,-2 1,-1-1,-1 0,-2 0,-2 1,0 0,-3-1,0-1,0 1,1 1,1 0,0-1,0 0,1 0,0 1,0 0,-1 0,-1 0,0 1,1 0,-1-1,-1 1,47 1,2-4,-6-4,-4 0,-1 0,-4 0,3 0,1 0,4 4,2 1,-3-1,-3 4,-11-4,-5 4,-6 0,-5-4,-5 0,-5-4,-3 0,-2 0,1 0,0 0,-1 0,5 0,1 0,2 0,2 0,-2 0,1 0,-1-2,-2-2,-1-4,-2-4,-6 0,-1-3,-4 4,0 1,0 0,0 1,0-1,1 2,2 1,-3 0,0-1,-5 1,-4 0,-1-1,-4 1,-10 1,-74 2,15 2,-52 2,36 0,-8 0,-7 0,-9 0,8 0,7 0,8 0,6 0,5 0,4 0,1 0,-1 0,-1 0,-3 0,0 0,-5 4,-3 0,1 0,-2 0,2-4,4 0,2 0,1 0,1 0,-1 0,2 0,2 0,0 3,0 1,-4 0,-1-1,-4-3,0 0,4 0,-3 0,0 0,-1 0,-2 0,4 0,3 0,3 0,6 0,7 0,6 0,6 0,5 0,0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6-10T23:27:05.16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46,'47'0,"-5"0,-18 0,0 0,1 0,-3 0,-1 0,-2 0,-1 0,3 0,1 0,3 0,-1 0,4 0,4 0,1 0,3 0,0 0,0 0,2 0,-4 0,-1 0,-2 0,1 0,3 0,1 0,3 0,-2 0,-2 2,-3 1,-4 0,1 0,0-2,-1-1,3 0,-2 0,2 0,4 0,0 0,6 0,4 0,4 0,5 0,0 0,0 0,0 0,0 0,0 0,3 0,-2 0,1 0,-2 0,-4 0,1 0,-1 0,1 0,3 0,0 0,-2 0,-4 0,-5 0,-5 0,-1 0,-1 0,0 0,0 0,-1 0,0 0,1-1,4-2,1 0,6 0,-1-1,-2 1,-5-1,-7-1,-5 2,-2-1,-1 2,1 2,-1 0,-2-2,-3-1,-3 0,-1 0,1 3,2 0,1 0,3 0,3 0,-1-2,1-1,3 0,0 0,1 2,-2 1,-2 0,-3 0,-10 0,-3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25T15:29:09.7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1 101,'60'-4,"0"-3,-19-2,4 2,-8 2,1 1,-2 0,-2 0,4 0,-8 1,-4-1,-1 1,-1 2,1-2,4-1,0 0,0 1,-1 3,-1 0,-2 0,0 0,0 0,2 0,1 0,1 0,1-3,2-1,1 0,0 1,-2 3,-2 0,0 0,-1 0,1 0,0-3,-1-1,-2 0,-2 2,-3 2,-2 0,-2 0,1 0,10 0,14 0,9 0,0 0,-10 0,-10 0,-15 0,-5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3-14T23:56:01.02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1,'77'5,"-7"-1,-30-4,-5 0,-2 0,-2 0,1 0,3 0,2 0,3 0,0 0,0 0,0 0,0 0,3 0,1 0,-1 1,0 2,-3 2,-1 1,1 0,0-1,3-2,2 0,6-2,6-1,5 0,5 0,-4 0,-5 0,-8 0,-11 0,-6 0,-6 0,-3 0,-4 0,-7 0,-3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3-14T23:56:14.84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0 112,'53'0,"-3"0,-13 0,-1 0,-4 0,-5 0,-3 0,-3-2,0-1,1 0,-1 1,-1 2,4 0,4 0,6 0,8 0,5 0,4 0,2 0,0 0,-3 0,0 0,-5-2,-2 0,-3-1,-3 0,1 3,3-3,3 0,5-3,5 0,4 3,3 0,-2 3,-3 0,-2 0,-5 0,1-3,0 0,4 0,3-2,3 2,4-1,-3 2,-1 2,-3 0,-3 0,-3 0,-4 0,-6 0,-11 0,-3 0,-6 0,-3 0,-2 0,0 4,-11-26,3-4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4-11T20:43:16.080"/>
    </inkml:context>
    <inkml:brush xml:id="br0">
      <inkml:brushProperty name="width" value="0.3" units="cm"/>
      <inkml:brushProperty name="height" value="0.6" units="cm"/>
      <inkml:brushProperty name="color" value="#00F900"/>
      <inkml:brushProperty name="tip" value="rectangle"/>
      <inkml:brushProperty name="rasterOp" value="maskPen"/>
    </inkml:brush>
  </inkml:definitions>
  <inkml:trace contextRef="#ctx0" brushRef="#br0">0 0,'65'0,"-5"0,-13 0,-1 0,0 0,-10 0,-4 0,-4 0,2 0,7 0,-2 0,2 0,-1 0,2 0,-2 0,-2 0,-3 0,-2 0,-3 0,-1 0,0 0,1 0,3 0,-3 0,-1 0,0 0,1 0,3 0,-1 0,0 0,-1 0,-12 0,-3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4-11T20:48:33.421"/>
    </inkml:context>
    <inkml:brush xml:id="br0">
      <inkml:brushProperty name="width" value="0.3" units="cm"/>
      <inkml:brushProperty name="height" value="0.6" units="cm"/>
      <inkml:brushProperty name="color" value="#00F900"/>
      <inkml:brushProperty name="tip" value="rectangle"/>
      <inkml:brushProperty name="rasterOp" value="maskPen"/>
    </inkml:brush>
  </inkml:definitions>
  <inkml:trace contextRef="#ctx0" brushRef="#br0">1 162,'92'-7,"-1"-4,-16-5,4-3,-15 8,3-3,-3 0,-2 0,11 0,-13 3,-3 4,-5 0,-8 0,-5 2,-6 1,-3 4,-1 0,0 0,-3 0,-1 0,-1 0,-2 0,3 0,-3 0,0 0,3 0,1 0,4 0,-1 2,-3 4,-3 4,-4 3,-7 0,-5 0,-4 8,-3-6,0 7,0-5,0 0,0 1,-3-2,-11-5,-15-5,-4-3,-13-3,-5 4,-6 1,-15 3,5 0,3-2,6 0,11-2,2-1,7-1,5-2,2 0,2 0,-1 0,1 0,0 0,-1 0,-2 0,-6 0,-6 1,-3 2,1 2,0 3,9-2,14-2,10-2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5-24T00:22:13.99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0,'74'0,"-12"0,-23 0,-14 0,-9 0,-1 0,0 0,10 0,11 0,5 0,1 0,-6 0,-12 0,-5 0,-5 0,1 0,7 0,13 0,9 0,1 0,-6 0,-8 0,-9 0,5 0,-1 0,3 0,4 0,-6 0,-9 0,-7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5-24T00:22:19.2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1 183,'73'0,"4"0,2 0,-9 0,-17 0,-14 0,-7 0,-4 0,4 0,-4 0,-1 0,2-3,4 0,5-3,4-1,6 0,5-3,4 0,4 0,0-1,-2 0,1-1,-3 2,-3 3,-3-1,-3 1,-2 3,-6 1,-1 0,-4-1,-3 1,-1 0,-2 3,2 0,4 0,5 0,2 0,5 0,1 0,-1 0,5 0,1-3,4-1,2-1,-3 2,-2 1,-4-1,-3-1,-5 1,-7 2,-4 1,-9-3,-5-1,-6-2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5-24T00:22:28.76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0,'71'0,"4"0,9 0,-2 0,-12 0,-10 0,-4 0,-5 0,6 0,-4 0,-4 0,-1 0,-5 0,-4 0,-2 0,-3 0,-2 0,4 0,-3 0,-1 0,2 0,-2 0,2 0,0 0,2 0,3 0,3 0,4 0,2 0,3 0,1 0,-8 0,-5 0,-8 0,-5 0,-6 0,-5 0,1 0,-3 0,7 0,8 0,12 0,12 0,9 0,-4 0,-5 0,-5 0,-7 0,-7 0,-8 0,-10 0,-3 0,11 0,-4 0,15 0,-5 0,3 0,-2 0,-6 0,-7 0,-4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13177-8FE1-A945-8129-1BD1882A52F2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DC22B7-86C6-3344-B133-56D0F08B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88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3200" dirty="0"/>
              <a:t>Most of what we prescribe falls under B and C, very rarely D, and never X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DC22B7-86C6-3344-B133-56D0F08BD5B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358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/>
              <a:t>And concentrate in endocrine organs which are lipophilic. Here highlights the concentrations in the ovaries and testes.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DC22B7-86C6-3344-B133-56D0F08BD5B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7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572000"/>
            <a:ext cx="5486400" cy="3429000"/>
          </a:xfrm>
        </p:spPr>
        <p:txBody>
          <a:bodyPr/>
          <a:lstStyle/>
          <a:p>
            <a:r>
              <a:rPr lang="en-US" sz="2400" dirty="0"/>
              <a:t>This article was published last year.</a:t>
            </a:r>
          </a:p>
          <a:p>
            <a:r>
              <a:rPr lang="en-US" sz="2400" dirty="0"/>
              <a:t>Pfizer’s documents showed 13% adverse events in breastfed babies which included fevers, rashes, diarrhea, emesis, hemolytic anemia, seizures.</a:t>
            </a:r>
          </a:p>
          <a:p>
            <a:r>
              <a:rPr lang="en-US" sz="2400" dirty="0"/>
              <a:t>VAERS has 2 deaths associated with BF.</a:t>
            </a:r>
          </a:p>
          <a:p>
            <a:r>
              <a:rPr lang="en-US" sz="2400" dirty="0"/>
              <a:t>Now there is a cluster of babies with myocarditis &lt;28 days old in the UK (16).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DC22B7-86C6-3344-B133-56D0F08BD5B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63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All authors of this paper had conflicts of interest; all government employees. </a:t>
            </a:r>
            <a:r>
              <a:rPr lang="en-US" sz="1600" b="1" dirty="0"/>
              <a:t>Shimabukuro </a:t>
            </a:r>
            <a:r>
              <a:rPr lang="en-US" sz="1600" dirty="0"/>
              <a:t>heads the NCIRD (National Center for Immunization and Respiratory Diseases) at the CDC. Editor in Chief of NEJM, </a:t>
            </a:r>
            <a:r>
              <a:rPr lang="en-US" sz="1600" b="1" dirty="0"/>
              <a:t>Eric J. Rubin</a:t>
            </a:r>
            <a:r>
              <a:rPr lang="en-US" sz="1600" dirty="0"/>
              <a:t>, MD, </a:t>
            </a:r>
            <a:r>
              <a:rPr lang="en-US" sz="1600" dirty="0" err="1"/>
              <a:t>phD</a:t>
            </a:r>
            <a:r>
              <a:rPr lang="en-US" sz="1600" dirty="0"/>
              <a:t> “we won’t know what these vaccines will do until we start giving them.” </a:t>
            </a:r>
          </a:p>
          <a:p>
            <a:r>
              <a:rPr lang="en-US" sz="1600" dirty="0"/>
              <a:t>Used V safe data derived from self reporting on an app. </a:t>
            </a:r>
            <a:r>
              <a:rPr lang="en-US" sz="1600" b="1" dirty="0"/>
              <a:t>827</a:t>
            </a:r>
            <a:r>
              <a:rPr lang="en-US" sz="1600" dirty="0"/>
              <a:t> patient cohort. Used this number as the denominator.</a:t>
            </a:r>
          </a:p>
          <a:p>
            <a:r>
              <a:rPr lang="en-US" sz="1600" dirty="0"/>
              <a:t>Incorrect as miscarriage occurs prior to 20 weeks; after 20 weeks would be a stillbirth. Cannot use late second and third trimester patients in the denominator.</a:t>
            </a:r>
          </a:p>
          <a:p>
            <a:r>
              <a:rPr lang="en-US" sz="1600" dirty="0"/>
              <a:t>Rate quoted in textbooks 10-15%. Actual rate paper by </a:t>
            </a:r>
            <a:r>
              <a:rPr lang="en-US" sz="1600" dirty="0" err="1"/>
              <a:t>Naert</a:t>
            </a:r>
            <a:r>
              <a:rPr lang="en-US" sz="1600" dirty="0"/>
              <a:t> 5-6%. Clinically I have seen this or less. When correct denominator used this study showed a miscarriage rate of 80%.</a:t>
            </a:r>
          </a:p>
          <a:p>
            <a:r>
              <a:rPr lang="en-US" sz="1600" dirty="0"/>
              <a:t>This rate was  also demonstrated in the data obtained from the </a:t>
            </a:r>
            <a:r>
              <a:rPr lang="en-US" sz="1600" dirty="0" err="1"/>
              <a:t>Phizer</a:t>
            </a:r>
            <a:r>
              <a:rPr lang="en-US" sz="1600" dirty="0"/>
              <a:t> trials through FOIA requests and discussed by Naomi Wolf.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DC22B7-86C6-3344-B133-56D0F08BD5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285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023922"/>
          </a:xfrm>
        </p:spPr>
        <p:txBody>
          <a:bodyPr/>
          <a:lstStyle/>
          <a:p>
            <a:r>
              <a:rPr lang="en-US" sz="1600" dirty="0"/>
              <a:t>In Nov 2021 a staff member came to me and let me know we had had 8 miscarriages that month. I began to keep track loosely from then on.</a:t>
            </a:r>
          </a:p>
          <a:p>
            <a:r>
              <a:rPr lang="en-US" sz="1600" dirty="0"/>
              <a:t>In October I went to the FLCCC conference and interrupted Steve Kirsch’s breakfast. (tell story)</a:t>
            </a:r>
          </a:p>
          <a:p>
            <a:r>
              <a:rPr lang="en-US" sz="1600" dirty="0"/>
              <a:t>When I came home my husband said ”you better put your money where your mouth is.” So I did a deep dive into my practice data from Jan 2020 until Nov 2022. I was wrong.</a:t>
            </a:r>
          </a:p>
          <a:p>
            <a:r>
              <a:rPr lang="en-US" sz="1600" dirty="0"/>
              <a:t>I sent my data to Jessica Rose who published this </a:t>
            </a:r>
            <a:r>
              <a:rPr lang="en-US" sz="1600" dirty="0" err="1"/>
              <a:t>Substack</a:t>
            </a:r>
            <a:r>
              <a:rPr lang="en-US" sz="1600" dirty="0"/>
              <a:t> in Nov 2022.</a:t>
            </a:r>
          </a:p>
          <a:p>
            <a:r>
              <a:rPr lang="en-US" sz="1600" dirty="0"/>
              <a:t>2020 13 losses, 4% average month to month</a:t>
            </a:r>
          </a:p>
          <a:p>
            <a:r>
              <a:rPr lang="en-US" sz="1600" dirty="0"/>
              <a:t>2021 24 losses,  8%  2022 57 losses, 15%. Dec 2022 13/41 25% So far this year our rates are: 15% Jan  20% Feb 15%March 12.5% April</a:t>
            </a:r>
          </a:p>
          <a:p>
            <a:r>
              <a:rPr lang="en-US" sz="1600" dirty="0"/>
              <a:t> Blue bar shows lower numbers of newly pregnant registered patients (350-288-270) (ultimately had 304 DEC)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DC22B7-86C6-3344-B133-56D0F08BD5B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962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419177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48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77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358113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194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311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735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2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20065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18899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CC945F7-9BE1-B744-BB36-A3A02D2408C7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19D8DAC9-B7D8-6D4B-A67D-AC13AC84EC8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1452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13" Type="http://schemas.openxmlformats.org/officeDocument/2006/relationships/hyperlink" Target="https://pubmed.ncbi.nlm.nih.gov/33882218/" TargetMode="External"/><Relationship Id="rId3" Type="http://schemas.openxmlformats.org/officeDocument/2006/relationships/image" Target="../media/image13.png"/><Relationship Id="rId7" Type="http://schemas.openxmlformats.org/officeDocument/2006/relationships/customXml" Target="../ink/ink8.xml"/><Relationship Id="rId12" Type="http://schemas.openxmlformats.org/officeDocument/2006/relationships/image" Target="../media/image2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0.png"/><Relationship Id="rId11" Type="http://schemas.openxmlformats.org/officeDocument/2006/relationships/customXml" Target="../ink/ink10.xml"/><Relationship Id="rId5" Type="http://schemas.openxmlformats.org/officeDocument/2006/relationships/customXml" Target="../ink/ink7.xml"/><Relationship Id="rId10" Type="http://schemas.openxmlformats.org/officeDocument/2006/relationships/image" Target="../media/image240.png"/><Relationship Id="rId4" Type="http://schemas.openxmlformats.org/officeDocument/2006/relationships/image" Target="../media/image14.png"/><Relationship Id="rId9" Type="http://schemas.openxmlformats.org/officeDocument/2006/relationships/customXml" Target="../ink/ink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1.xml"/><Relationship Id="rId5" Type="http://schemas.openxmlformats.org/officeDocument/2006/relationships/hyperlink" Target="https://open.substack.com/pub/jessicar/p/real-time-obstetriciangynecologists?r=stp1f&amp;utm_campaign=post&amp;utm_medium=web" TargetMode="Externa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5" Type="http://schemas.openxmlformats.org/officeDocument/2006/relationships/image" Target="../media/image610.png"/><Relationship Id="rId4" Type="http://schemas.openxmlformats.org/officeDocument/2006/relationships/customXml" Target="../ink/ink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hmpt.org/wp-content/uploads/2022/04/reissue_5.3.6-postmarketing-experience.pdf" TargetMode="External"/><Relationship Id="rId2" Type="http://schemas.openxmlformats.org/officeDocument/2006/relationships/hyperlink" Target="https://www.cdc.gov/mmwr/volumes/69/wr/mm695152e2.htm#T1_down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nejm.org/doi/full/10.1056/NEJMe210683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4.xml"/><Relationship Id="rId5" Type="http://schemas.openxmlformats.org/officeDocument/2006/relationships/image" Target="../media/image60.png"/><Relationship Id="rId4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helancet.com/pdfs/journals/ebiom/PIIS2352-3964(23)00366-3.pdf" TargetMode="External"/><Relationship Id="rId5" Type="http://schemas.openxmlformats.org/officeDocument/2006/relationships/image" Target="../media/image8.png"/><Relationship Id="rId4" Type="http://schemas.openxmlformats.org/officeDocument/2006/relationships/hyperlink" Target="https://pubmed.ncbi.nlm.nih.gov/36156636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ubmed.ncbi.nlm.nih.gov/38307473/" TargetMode="External"/><Relationship Id="rId4" Type="http://schemas.openxmlformats.org/officeDocument/2006/relationships/image" Target="../media/image1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738D5-17FD-8A9F-9DC3-21FA08129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41556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BD48C-F356-8F9F-67BC-1B07F69C0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427356"/>
            <a:ext cx="9601200" cy="4744844"/>
          </a:xfrm>
        </p:spPr>
        <p:txBody>
          <a:bodyPr>
            <a:normAutofit/>
          </a:bodyPr>
          <a:lstStyle/>
          <a:p>
            <a:r>
              <a:rPr lang="en-US" dirty="0"/>
              <a:t>Educational </a:t>
            </a:r>
          </a:p>
          <a:p>
            <a:pPr lvl="1"/>
            <a:r>
              <a:rPr lang="en-US" i="0" dirty="0"/>
              <a:t>BA Biology, Mount Holyoke College, 1989</a:t>
            </a:r>
          </a:p>
          <a:p>
            <a:pPr lvl="1"/>
            <a:r>
              <a:rPr lang="en-US" i="0" dirty="0"/>
              <a:t>MD, Tufts U. School of Medicine, 1993</a:t>
            </a:r>
          </a:p>
          <a:p>
            <a:pPr lvl="1"/>
            <a:r>
              <a:rPr lang="en-US" i="0" dirty="0"/>
              <a:t>Surgical Internship, Emory School of Medicine, ’93-’94</a:t>
            </a:r>
          </a:p>
          <a:p>
            <a:pPr lvl="1"/>
            <a:r>
              <a:rPr lang="en-US" i="0" dirty="0"/>
              <a:t>OBGYN Residency, Bayfront Medical Center, St. Petersburg, Fl, graduated 1998</a:t>
            </a:r>
          </a:p>
          <a:p>
            <a:r>
              <a:rPr lang="en-US" dirty="0"/>
              <a:t>Professional</a:t>
            </a:r>
          </a:p>
          <a:p>
            <a:pPr lvl="1"/>
            <a:r>
              <a:rPr lang="en-US" i="0" dirty="0"/>
              <a:t>Private Practice, Bay Gynecological Associates, ‘98-’06</a:t>
            </a:r>
          </a:p>
          <a:p>
            <a:pPr lvl="1"/>
            <a:r>
              <a:rPr lang="en-US" i="0" dirty="0" err="1"/>
              <a:t>WomensCareFl</a:t>
            </a:r>
            <a:r>
              <a:rPr lang="en-US" i="0" dirty="0"/>
              <a:t>, New Beginnings OBGYN, ‘07-present</a:t>
            </a:r>
          </a:p>
          <a:p>
            <a:pPr lvl="1"/>
            <a:r>
              <a:rPr lang="en-US" i="0" dirty="0"/>
              <a:t>Medical Leadership ‘06-’23 Orlando Health, Bayfront Hospital, last role Chief of Staff from ‘20-’23</a:t>
            </a:r>
          </a:p>
          <a:p>
            <a:r>
              <a:rPr lang="en-US" dirty="0"/>
              <a:t>I am speaking to you on my own behalf; I do not represent my employer nor the hospital of which I am on staff in good standing.</a:t>
            </a:r>
            <a:endParaRPr lang="en-US" i="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416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lue and red paper&#10;&#10;Description automatically generated">
            <a:extLst>
              <a:ext uri="{FF2B5EF4-FFF2-40B4-BE49-F238E27FC236}">
                <a16:creationId xmlns:a16="http://schemas.microsoft.com/office/drawing/2014/main" id="{47F94150-DFB5-C3EE-0761-EA73DD211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642464"/>
            <a:ext cx="9848850" cy="5573071"/>
          </a:xfrm>
          <a:prstGeom prst="rect">
            <a:avLst/>
          </a:prstGeom>
        </p:spPr>
      </p:pic>
      <p:sp>
        <p:nvSpPr>
          <p:cNvPr id="4" name="Right Arrow 3">
            <a:extLst>
              <a:ext uri="{FF2B5EF4-FFF2-40B4-BE49-F238E27FC236}">
                <a16:creationId xmlns:a16="http://schemas.microsoft.com/office/drawing/2014/main" id="{1BD5497E-E6CF-EAA1-D2BF-995828BF5A5E}"/>
              </a:ext>
            </a:extLst>
          </p:cNvPr>
          <p:cNvSpPr/>
          <p:nvPr/>
        </p:nvSpPr>
        <p:spPr>
          <a:xfrm>
            <a:off x="869442" y="35467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538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CEE0CAB-E9D1-5D50-6949-2D33E0DD64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65" t="45979" r="29412" b="16967"/>
          <a:stretch/>
        </p:blipFill>
        <p:spPr>
          <a:xfrm>
            <a:off x="926030" y="1461500"/>
            <a:ext cx="6500702" cy="4600633"/>
          </a:xfrm>
          <a:prstGeom prst="rect">
            <a:avLst/>
          </a:prstGeom>
        </p:spPr>
      </p:pic>
      <p:pic>
        <p:nvPicPr>
          <p:cNvPr id="4" name="Picture 3" descr="A picture containing text, font, algebra&#10;&#10;Description automatically generated">
            <a:extLst>
              <a:ext uri="{FF2B5EF4-FFF2-40B4-BE49-F238E27FC236}">
                <a16:creationId xmlns:a16="http://schemas.microsoft.com/office/drawing/2014/main" id="{FAB69A06-2B88-FE46-9D6B-7B222A3A08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030" y="71424"/>
            <a:ext cx="10771632" cy="139007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7DB7F46C-E837-8C40-D88B-98EE8B5CAB08}"/>
                  </a:ext>
                </a:extLst>
              </p14:cNvPr>
              <p14:cNvContentPartPr/>
              <p14:nvPr/>
            </p14:nvContentPartPr>
            <p14:xfrm>
              <a:off x="2390423" y="2758022"/>
              <a:ext cx="32724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7DB7F46C-E837-8C40-D88B-98EE8B5CAB0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36364" y="2650022"/>
                <a:ext cx="434999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D90EB0E6-2733-98F2-166D-3A7B0D98D511}"/>
                  </a:ext>
                </a:extLst>
              </p14:cNvPr>
              <p14:cNvContentPartPr/>
              <p14:nvPr/>
            </p14:nvContentPartPr>
            <p14:xfrm>
              <a:off x="5660760" y="2719877"/>
              <a:ext cx="870480" cy="662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D90EB0E6-2733-98F2-166D-3A7B0D98D51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06760" y="2611877"/>
                <a:ext cx="978120" cy="28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461BF0A5-B6F9-9608-3C5A-76C8F2D6274B}"/>
                  </a:ext>
                </a:extLst>
              </p14:cNvPr>
              <p14:cNvContentPartPr/>
              <p14:nvPr/>
            </p14:nvContentPartPr>
            <p14:xfrm>
              <a:off x="2554043" y="3017106"/>
              <a:ext cx="86328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461BF0A5-B6F9-9608-3C5A-76C8F2D6274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500043" y="2909106"/>
                <a:ext cx="97092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8A28C17E-815E-23A2-9659-121AF537E485}"/>
              </a:ext>
            </a:extLst>
          </p:cNvPr>
          <p:cNvSpPr txBox="1"/>
          <p:nvPr/>
        </p:nvSpPr>
        <p:spPr>
          <a:xfrm>
            <a:off x="8189843" y="5565913"/>
            <a:ext cx="3507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Published June 2021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DE2B712C-81D7-5A7F-DBB7-17494C807A40}"/>
                  </a:ext>
                </a:extLst>
              </p14:cNvPr>
              <p14:cNvContentPartPr/>
              <p14:nvPr/>
            </p14:nvContentPartPr>
            <p14:xfrm>
              <a:off x="8318520" y="5732906"/>
              <a:ext cx="2083320" cy="7344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DE2B712C-81D7-5A7F-DBB7-17494C807A40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264880" y="5625266"/>
                <a:ext cx="2190960" cy="2890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DC7E32B8-1909-90C5-94AB-EF0D51684DE0}"/>
              </a:ext>
            </a:extLst>
          </p:cNvPr>
          <p:cNvSpPr txBox="1"/>
          <p:nvPr/>
        </p:nvSpPr>
        <p:spPr>
          <a:xfrm>
            <a:off x="5228929" y="6379312"/>
            <a:ext cx="2862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Shimabukuro</a:t>
            </a:r>
            <a:r>
              <a:rPr lang="en-US" dirty="0"/>
              <a:t> Article Link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11EE87-A429-B73B-55C5-84F383503025}"/>
              </a:ext>
            </a:extLst>
          </p:cNvPr>
          <p:cNvSpPr txBox="1"/>
          <p:nvPr/>
        </p:nvSpPr>
        <p:spPr>
          <a:xfrm>
            <a:off x="7716982" y="1884218"/>
            <a:ext cx="38377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u="none" strike="noStrike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Table 4: </a:t>
            </a:r>
          </a:p>
          <a:p>
            <a:r>
              <a:rPr lang="en-US" dirty="0">
                <a:solidFill>
                  <a:srgbClr val="212121"/>
                </a:solidFill>
                <a:latin typeface="Cambria" panose="02040503050406030204" pitchFamily="18" charset="0"/>
              </a:rPr>
              <a:t>	</a:t>
            </a:r>
            <a:r>
              <a:rPr lang="en-US" b="0" i="0" u="none" strike="noStrike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&lt; 20 weeks --104/827 = 12.6 %</a:t>
            </a:r>
          </a:p>
          <a:p>
            <a:endParaRPr lang="en-US" b="0" i="0" u="none" strike="noStrike" dirty="0">
              <a:solidFill>
                <a:srgbClr val="212121"/>
              </a:solidFill>
              <a:effectLst/>
              <a:highlight>
                <a:srgbClr val="FFFCF0"/>
              </a:highlight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212121"/>
                </a:solidFill>
                <a:latin typeface="Cambria" panose="02040503050406030204" pitchFamily="18" charset="0"/>
              </a:rPr>
              <a:t>Correct Denominator is </a:t>
            </a:r>
            <a:r>
              <a:rPr lang="en-US" u="sng" dirty="0">
                <a:solidFill>
                  <a:srgbClr val="212121"/>
                </a:solidFill>
                <a:latin typeface="Cambria" panose="02040503050406030204" pitchFamily="18" charset="0"/>
              </a:rPr>
              <a:t>127</a:t>
            </a:r>
          </a:p>
          <a:p>
            <a:endParaRPr lang="en-US" u="sng" dirty="0">
              <a:solidFill>
                <a:srgbClr val="212121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212121"/>
                </a:solidFill>
                <a:latin typeface="Cambria" panose="02040503050406030204" pitchFamily="18" charset="0"/>
              </a:rPr>
              <a:t>Actual Miscarriage Rate  = 82%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360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art, bar chart&#10;&#10;Description automatically generated">
            <a:extLst>
              <a:ext uri="{FF2B5EF4-FFF2-40B4-BE49-F238E27FC236}">
                <a16:creationId xmlns:a16="http://schemas.microsoft.com/office/drawing/2014/main" id="{E8B89B45-4BF1-7078-9BD8-EE469EE1C1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8165" t="-9701" r="1009" b="-7463"/>
          <a:stretch/>
        </p:blipFill>
        <p:spPr>
          <a:xfrm>
            <a:off x="5037559" y="48987"/>
            <a:ext cx="6296978" cy="6733346"/>
          </a:xfrm>
          <a:prstGeom prst="rect">
            <a:avLst/>
          </a:prstGeom>
        </p:spPr>
      </p:pic>
      <p:pic>
        <p:nvPicPr>
          <p:cNvPr id="3" name="Picture 2" descr="Text, chat or text message&#10;&#10;Description automatically generated">
            <a:extLst>
              <a:ext uri="{FF2B5EF4-FFF2-40B4-BE49-F238E27FC236}">
                <a16:creationId xmlns:a16="http://schemas.microsoft.com/office/drawing/2014/main" id="{8EC36EDA-A3A2-A040-D498-6672F3323E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038" y="502920"/>
            <a:ext cx="3305762" cy="59033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138F05-6A50-437B-541A-568D5D40C394}"/>
              </a:ext>
            </a:extLst>
          </p:cNvPr>
          <p:cNvSpPr txBox="1"/>
          <p:nvPr/>
        </p:nvSpPr>
        <p:spPr>
          <a:xfrm>
            <a:off x="5282256" y="6389613"/>
            <a:ext cx="219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Rose</a:t>
            </a:r>
            <a:r>
              <a:rPr lang="en-US" dirty="0"/>
              <a:t> </a:t>
            </a:r>
            <a:r>
              <a:rPr lang="en-US" dirty="0" err="1"/>
              <a:t>Substack</a:t>
            </a:r>
            <a:r>
              <a:rPr lang="en-US" dirty="0"/>
              <a:t> Link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6EF81CA-7827-2BF1-E0CC-4C4766803AD3}"/>
                  </a:ext>
                </a:extLst>
              </p14:cNvPr>
              <p14:cNvContentPartPr/>
              <p14:nvPr/>
            </p14:nvContentPartPr>
            <p14:xfrm>
              <a:off x="1742683" y="6207454"/>
              <a:ext cx="1235160" cy="212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6EF81CA-7827-2BF1-E0CC-4C4766803AD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89043" y="6099454"/>
                <a:ext cx="1342800" cy="23688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CB63A635-7522-897A-5DC1-D3F91749ABDD}"/>
              </a:ext>
            </a:extLst>
          </p:cNvPr>
          <p:cNvSpPr txBox="1"/>
          <p:nvPr/>
        </p:nvSpPr>
        <p:spPr>
          <a:xfrm>
            <a:off x="3412672" y="51613"/>
            <a:ext cx="6123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My Data Presented to Member of Congress 11/2023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C2D4CD-DA6F-7F32-30B8-DF7F3D184F67}"/>
              </a:ext>
            </a:extLst>
          </p:cNvPr>
          <p:cNvSpPr txBox="1"/>
          <p:nvPr/>
        </p:nvSpPr>
        <p:spPr>
          <a:xfrm>
            <a:off x="7232072" y="3574473"/>
            <a:ext cx="526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47E472-EF89-BE3B-8094-AC5C713B8AD1}"/>
              </a:ext>
            </a:extLst>
          </p:cNvPr>
          <p:cNvSpPr txBox="1"/>
          <p:nvPr/>
        </p:nvSpPr>
        <p:spPr>
          <a:xfrm>
            <a:off x="8506691" y="2866670"/>
            <a:ext cx="540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ED86AC-616B-6216-F9C3-3486B86AC5E8}"/>
              </a:ext>
            </a:extLst>
          </p:cNvPr>
          <p:cNvSpPr txBox="1"/>
          <p:nvPr/>
        </p:nvSpPr>
        <p:spPr>
          <a:xfrm>
            <a:off x="9653650" y="1704109"/>
            <a:ext cx="640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15%</a:t>
            </a:r>
          </a:p>
        </p:txBody>
      </p:sp>
    </p:spTree>
    <p:extLst>
      <p:ext uri="{BB962C8B-B14F-4D97-AF65-F5344CB8AC3E}">
        <p14:creationId xmlns:p14="http://schemas.microsoft.com/office/powerpoint/2010/main" val="2080861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77B43C81-6D55-0156-38A2-A95243A02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206" y="472785"/>
            <a:ext cx="11117685" cy="24089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09DF36-5C99-8D6D-B3BC-6FEE549187B3}"/>
              </a:ext>
            </a:extLst>
          </p:cNvPr>
          <p:cNvSpPr txBox="1"/>
          <p:nvPr/>
        </p:nvSpPr>
        <p:spPr>
          <a:xfrm>
            <a:off x="1177636" y="2982156"/>
            <a:ext cx="1052945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VAERS database queried for AEs  from 1/1/1990 – 4/26/2024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/>
              <a:t>412 months for 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dirty="0"/>
              <a:t>Influenza vaccines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dirty="0"/>
              <a:t>All vaccines  (excluding Covid)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/>
              <a:t>40 months for the Covid-19 vaccines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/>
              <a:t>35 pregnancy-related AEs identified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Statistics Used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/>
              <a:t>PRRs (Proportional Reporting Ratios)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/>
              <a:t>Fisher Exact and Chi-square analysis in cases where there were zero AEs in the comparison groups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/>
              <a:t>All p values were &lt;= 0.001  (significant if p&lt;0.05)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FDA guidelines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/>
              <a:t>PRR &gt;= 2 (lowest 5.37 / highest 175)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/>
              <a:t>Chi-Square &gt;=4 (lowest 28.9 / highest 148)</a:t>
            </a:r>
          </a:p>
        </p:txBody>
      </p:sp>
    </p:spTree>
    <p:extLst>
      <p:ext uri="{BB962C8B-B14F-4D97-AF65-F5344CB8AC3E}">
        <p14:creationId xmlns:p14="http://schemas.microsoft.com/office/powerpoint/2010/main" val="3922654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0AC201-1782-1E86-698C-7E66919A7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451459"/>
              </p:ext>
            </p:extLst>
          </p:nvPr>
        </p:nvGraphicFramePr>
        <p:xfrm>
          <a:off x="965203" y="413273"/>
          <a:ext cx="11226797" cy="5789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6149">
                  <a:extLst>
                    <a:ext uri="{9D8B030D-6E8A-4147-A177-3AD203B41FA5}">
                      <a16:colId xmlns:a16="http://schemas.microsoft.com/office/drawing/2014/main" val="3247952723"/>
                    </a:ext>
                  </a:extLst>
                </a:gridCol>
                <a:gridCol w="1605108">
                  <a:extLst>
                    <a:ext uri="{9D8B030D-6E8A-4147-A177-3AD203B41FA5}">
                      <a16:colId xmlns:a16="http://schemas.microsoft.com/office/drawing/2014/main" val="3965228257"/>
                    </a:ext>
                  </a:extLst>
                </a:gridCol>
                <a:gridCol w="1605108">
                  <a:extLst>
                    <a:ext uri="{9D8B030D-6E8A-4147-A177-3AD203B41FA5}">
                      <a16:colId xmlns:a16="http://schemas.microsoft.com/office/drawing/2014/main" val="3729417952"/>
                    </a:ext>
                  </a:extLst>
                </a:gridCol>
                <a:gridCol w="1605108">
                  <a:extLst>
                    <a:ext uri="{9D8B030D-6E8A-4147-A177-3AD203B41FA5}">
                      <a16:colId xmlns:a16="http://schemas.microsoft.com/office/drawing/2014/main" val="3943526492"/>
                    </a:ext>
                  </a:extLst>
                </a:gridCol>
                <a:gridCol w="1605108">
                  <a:extLst>
                    <a:ext uri="{9D8B030D-6E8A-4147-A177-3AD203B41FA5}">
                      <a16:colId xmlns:a16="http://schemas.microsoft.com/office/drawing/2014/main" val="3899598123"/>
                    </a:ext>
                  </a:extLst>
                </a:gridCol>
                <a:gridCol w="1605108">
                  <a:extLst>
                    <a:ext uri="{9D8B030D-6E8A-4147-A177-3AD203B41FA5}">
                      <a16:colId xmlns:a16="http://schemas.microsoft.com/office/drawing/2014/main" val="2805746355"/>
                    </a:ext>
                  </a:extLst>
                </a:gridCol>
                <a:gridCol w="1605108">
                  <a:extLst>
                    <a:ext uri="{9D8B030D-6E8A-4147-A177-3AD203B41FA5}">
                      <a16:colId xmlns:a16="http://schemas.microsoft.com/office/drawing/2014/main" val="2691233450"/>
                    </a:ext>
                  </a:extLst>
                </a:gridCol>
              </a:tblGrid>
              <a:tr h="457200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35 Adverse Events in VAERS</a:t>
                      </a:r>
                    </a:p>
                  </a:txBody>
                  <a:tcPr marL="91419" marR="91419" marT="45709" marB="45709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419" marR="91419" marT="45709" marB="45709"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419" marR="91419" marT="45709" marB="45709"/>
                </a:tc>
                <a:extLst>
                  <a:ext uri="{0D108BD9-81ED-4DB2-BD59-A6C34878D82A}">
                    <a16:rowId xmlns:a16="http://schemas.microsoft.com/office/drawing/2014/main" val="607326820"/>
                  </a:ext>
                </a:extLst>
              </a:tr>
              <a:tr h="10666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Miscarriage</a:t>
                      </a:r>
                    </a:p>
                    <a:p>
                      <a:pPr algn="ctr"/>
                      <a:r>
                        <a:rPr lang="en-US" sz="1600" dirty="0"/>
                        <a:t>3494/315/936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Stillbirth</a:t>
                      </a:r>
                    </a:p>
                    <a:p>
                      <a:pPr algn="ctr"/>
                      <a:r>
                        <a:rPr lang="en-US" sz="1600" dirty="0"/>
                        <a:t>477/68/175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Cervical Incompetence</a:t>
                      </a:r>
                    </a:p>
                    <a:p>
                      <a:pPr algn="ctr"/>
                      <a:r>
                        <a:rPr lang="en-US" sz="1600" dirty="0"/>
                        <a:t>10/2/9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Pre-eclampsia</a:t>
                      </a:r>
                    </a:p>
                    <a:p>
                      <a:pPr algn="ctr"/>
                      <a:r>
                        <a:rPr lang="en-US" sz="1600" dirty="0"/>
                        <a:t>147/26/96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Insufficient Breast Milk</a:t>
                      </a:r>
                    </a:p>
                    <a:p>
                      <a:pPr algn="ctr"/>
                      <a:r>
                        <a:rPr lang="en-US" sz="1600" dirty="0"/>
                        <a:t>10/0/0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Placental Calcifications</a:t>
                      </a:r>
                    </a:p>
                    <a:p>
                      <a:pPr algn="ctr"/>
                      <a:r>
                        <a:rPr lang="en-US" sz="1600" dirty="0"/>
                        <a:t>5/0/2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Placental Infarction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5/0/2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0737" marR="90737" marT="45368" marB="45368"/>
                </a:tc>
                <a:extLst>
                  <a:ext uri="{0D108BD9-81ED-4DB2-BD59-A6C34878D82A}">
                    <a16:rowId xmlns:a16="http://schemas.microsoft.com/office/drawing/2014/main" val="208298006"/>
                  </a:ext>
                </a:extLst>
              </a:tr>
              <a:tr h="6375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Placental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Insufficiency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24/0/2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Placental</a:t>
                      </a:r>
                    </a:p>
                    <a:p>
                      <a:pPr algn="ctr"/>
                      <a:r>
                        <a:rPr lang="en-US" sz="1600" dirty="0"/>
                        <a:t>Disorder</a:t>
                      </a:r>
                    </a:p>
                    <a:p>
                      <a:pPr algn="ctr"/>
                      <a:r>
                        <a:rPr lang="en-US" sz="1600" dirty="0"/>
                        <a:t>41/17/55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Placental</a:t>
                      </a:r>
                    </a:p>
                    <a:p>
                      <a:pPr algn="ctr"/>
                      <a:r>
                        <a:rPr lang="en-US" sz="1600" dirty="0"/>
                        <a:t>Thrombosis</a:t>
                      </a:r>
                    </a:p>
                    <a:p>
                      <a:pPr algn="ctr"/>
                      <a:r>
                        <a:rPr lang="en-US" sz="1600" dirty="0"/>
                        <a:t>6/0/0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Placental</a:t>
                      </a:r>
                    </a:p>
                    <a:p>
                      <a:pPr algn="ctr"/>
                      <a:r>
                        <a:rPr lang="en-US" sz="1600" dirty="0"/>
                        <a:t>Accreta</a:t>
                      </a:r>
                    </a:p>
                    <a:p>
                      <a:pPr algn="ctr"/>
                      <a:r>
                        <a:rPr lang="en-US" sz="1600" dirty="0"/>
                        <a:t>3/0/0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Placental</a:t>
                      </a:r>
                    </a:p>
                    <a:p>
                      <a:pPr algn="ctr"/>
                      <a:r>
                        <a:rPr lang="en-US" sz="1600" dirty="0"/>
                        <a:t>Abruption</a:t>
                      </a:r>
                    </a:p>
                    <a:p>
                      <a:pPr algn="ctr"/>
                      <a:r>
                        <a:rPr lang="en-US" sz="1600" dirty="0"/>
                        <a:t>90/14/44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Reduced Amniotic Fluid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17/1/11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Chromosomal Abnormality</a:t>
                      </a:r>
                    </a:p>
                    <a:p>
                      <a:pPr algn="ctr"/>
                      <a:r>
                        <a:rPr lang="en-US" sz="1600" dirty="0"/>
                        <a:t>17/0/2</a:t>
                      </a:r>
                    </a:p>
                  </a:txBody>
                  <a:tcPr marL="90737" marR="90737" marT="45368" marB="45368"/>
                </a:tc>
                <a:extLst>
                  <a:ext uri="{0D108BD9-81ED-4DB2-BD59-A6C34878D82A}">
                    <a16:rowId xmlns:a16="http://schemas.microsoft.com/office/drawing/2014/main" val="2285778975"/>
                  </a:ext>
                </a:extLst>
              </a:tr>
              <a:tr h="1066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Fetal Growth Restriction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21/0/1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Fetal Heart Rate Abnormality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228/48/94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Fetal Cardiac Arrest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21/2/2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Fetal Cardiac Disorder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22/4/8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Fetal</a:t>
                      </a:r>
                    </a:p>
                    <a:p>
                      <a:pPr algn="ctr"/>
                      <a:r>
                        <a:rPr lang="en-US" sz="1600" dirty="0"/>
                        <a:t>Malformation</a:t>
                      </a:r>
                    </a:p>
                    <a:p>
                      <a:pPr algn="ctr"/>
                      <a:r>
                        <a:rPr lang="en-US" sz="1600" dirty="0"/>
                        <a:t>40/2/8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Fetal</a:t>
                      </a:r>
                    </a:p>
                    <a:p>
                      <a:pPr algn="ctr"/>
                      <a:r>
                        <a:rPr lang="en-US" sz="1600" dirty="0"/>
                        <a:t>Distress</a:t>
                      </a:r>
                    </a:p>
                    <a:p>
                      <a:pPr algn="ctr"/>
                      <a:r>
                        <a:rPr lang="en-US" sz="1600" dirty="0"/>
                        <a:t>18/6/27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Fetal Vascular   Mal- perfusion</a:t>
                      </a:r>
                    </a:p>
                    <a:p>
                      <a:pPr algn="ctr"/>
                      <a:r>
                        <a:rPr lang="en-US" sz="1600" dirty="0"/>
                        <a:t>19/0/0</a:t>
                      </a:r>
                    </a:p>
                  </a:txBody>
                  <a:tcPr marL="90737" marR="90737" marT="45368" marB="45368"/>
                </a:tc>
                <a:extLst>
                  <a:ext uri="{0D108BD9-81ED-4DB2-BD59-A6C34878D82A}">
                    <a16:rowId xmlns:a16="http://schemas.microsoft.com/office/drawing/2014/main" val="3846757677"/>
                  </a:ext>
                </a:extLst>
              </a:tr>
              <a:tr h="1066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Fetal BPP Abnormality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4/0/0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Premature</a:t>
                      </a:r>
                    </a:p>
                    <a:p>
                      <a:pPr algn="ctr"/>
                      <a:r>
                        <a:rPr lang="en-US" sz="1600" dirty="0"/>
                        <a:t>Delivery</a:t>
                      </a:r>
                    </a:p>
                    <a:p>
                      <a:pPr algn="ctr"/>
                      <a:r>
                        <a:rPr lang="en-US" sz="1600" dirty="0"/>
                        <a:t>404/142/356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Premature Rupture of the Membranes</a:t>
                      </a:r>
                    </a:p>
                    <a:p>
                      <a:pPr algn="ctr"/>
                      <a:r>
                        <a:rPr lang="en-US" sz="1600" dirty="0"/>
                        <a:t>114/14/53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Premature</a:t>
                      </a:r>
                    </a:p>
                    <a:p>
                      <a:pPr algn="ctr"/>
                      <a:r>
                        <a:rPr lang="en-US" sz="1600" dirty="0"/>
                        <a:t>Labor</a:t>
                      </a:r>
                    </a:p>
                    <a:p>
                      <a:pPr algn="ctr"/>
                      <a:r>
                        <a:rPr lang="en-US" sz="1600" dirty="0"/>
                        <a:t>189/53/223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Neonatal Death</a:t>
                      </a:r>
                    </a:p>
                    <a:p>
                      <a:pPr algn="ctr"/>
                      <a:r>
                        <a:rPr lang="en-US" sz="1600" dirty="0"/>
                        <a:t>12/0/1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Neonatal</a:t>
                      </a:r>
                    </a:p>
                    <a:p>
                      <a:pPr algn="ctr"/>
                      <a:r>
                        <a:rPr lang="en-US" sz="1600" dirty="0"/>
                        <a:t>Asphyxia</a:t>
                      </a:r>
                    </a:p>
                    <a:p>
                      <a:pPr algn="ctr"/>
                      <a:r>
                        <a:rPr lang="en-US" sz="1600" dirty="0"/>
                        <a:t>8/0/3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Neonatal</a:t>
                      </a:r>
                    </a:p>
                    <a:p>
                      <a:pPr algn="ctr"/>
                      <a:r>
                        <a:rPr lang="en-US" sz="1600" dirty="0"/>
                        <a:t>Infection</a:t>
                      </a:r>
                    </a:p>
                    <a:p>
                      <a:pPr algn="ctr"/>
                      <a:r>
                        <a:rPr lang="en-US" sz="1600" dirty="0"/>
                        <a:t>5/0/4</a:t>
                      </a:r>
                    </a:p>
                  </a:txBody>
                  <a:tcPr marL="90737" marR="90737" marT="45368" marB="45368"/>
                </a:tc>
                <a:extLst>
                  <a:ext uri="{0D108BD9-81ED-4DB2-BD59-A6C34878D82A}">
                    <a16:rowId xmlns:a16="http://schemas.microsoft.com/office/drawing/2014/main" val="73703848"/>
                  </a:ext>
                </a:extLst>
              </a:tr>
              <a:tr h="102008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Neonatal Resp. Distress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12/0/7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Neonatal RDS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12/0/23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Neonatal</a:t>
                      </a:r>
                    </a:p>
                    <a:p>
                      <a:pPr algn="ctr"/>
                      <a:r>
                        <a:rPr lang="en-US" sz="1600" dirty="0"/>
                        <a:t>Seizure</a:t>
                      </a:r>
                    </a:p>
                    <a:p>
                      <a:pPr algn="ctr"/>
                      <a:r>
                        <a:rPr lang="en-US" sz="1600" dirty="0"/>
                        <a:t>7/0/6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Neonatal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Hemorrhage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4/0/0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Neonatal</a:t>
                      </a:r>
                    </a:p>
                    <a:p>
                      <a:pPr algn="ctr"/>
                      <a:r>
                        <a:rPr lang="en-US" sz="1600" dirty="0"/>
                        <a:t>Pneumonia</a:t>
                      </a:r>
                    </a:p>
                    <a:p>
                      <a:pPr algn="ctr"/>
                      <a:r>
                        <a:rPr lang="en-US" sz="1600" dirty="0"/>
                        <a:t>4/0/1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Fetal-Maternal Hemorrhage</a:t>
                      </a:r>
                    </a:p>
                    <a:p>
                      <a:pPr algn="ctr"/>
                      <a:r>
                        <a:rPr lang="en-US" sz="1600" dirty="0"/>
                        <a:t>7/1/1</a:t>
                      </a:r>
                    </a:p>
                  </a:txBody>
                  <a:tcPr marL="90737" marR="90737" marT="45368" marB="453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Hemorrhage in Pregnancy</a:t>
                      </a:r>
                    </a:p>
                    <a:p>
                      <a:pPr algn="ctr"/>
                      <a:r>
                        <a:rPr lang="en-US" sz="1600" dirty="0"/>
                        <a:t>164/7/25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0737" marR="90737" marT="45368" marB="45368"/>
                </a:tc>
                <a:extLst>
                  <a:ext uri="{0D108BD9-81ED-4DB2-BD59-A6C34878D82A}">
                    <a16:rowId xmlns:a16="http://schemas.microsoft.com/office/drawing/2014/main" val="1020496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7242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A7E1D23-2D3D-6321-2A5B-A0DF2B530B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231896"/>
              </p:ext>
            </p:extLst>
          </p:nvPr>
        </p:nvGraphicFramePr>
        <p:xfrm>
          <a:off x="1785816" y="742950"/>
          <a:ext cx="9418320" cy="537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9440">
                  <a:extLst>
                    <a:ext uri="{9D8B030D-6E8A-4147-A177-3AD203B41FA5}">
                      <a16:colId xmlns:a16="http://schemas.microsoft.com/office/drawing/2014/main" val="3364267496"/>
                    </a:ext>
                  </a:extLst>
                </a:gridCol>
                <a:gridCol w="3139440">
                  <a:extLst>
                    <a:ext uri="{9D8B030D-6E8A-4147-A177-3AD203B41FA5}">
                      <a16:colId xmlns:a16="http://schemas.microsoft.com/office/drawing/2014/main" val="1133821254"/>
                    </a:ext>
                  </a:extLst>
                </a:gridCol>
                <a:gridCol w="3139440">
                  <a:extLst>
                    <a:ext uri="{9D8B030D-6E8A-4147-A177-3AD203B41FA5}">
                      <a16:colId xmlns:a16="http://schemas.microsoft.com/office/drawing/2014/main" val="1544126092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Adverse Event (AE)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C19 Vaccines over 40 Months vs Influenza Vaccines over 412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C19 Vaccines over 40 Months vs All Other Vaccines over 412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873555"/>
                  </a:ext>
                </a:extLst>
              </a:tr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Miscarriage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3494/315/936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PRR 114</a:t>
                      </a:r>
                    </a:p>
                    <a:p>
                      <a:pPr algn="ctr"/>
                      <a:r>
                        <a:rPr lang="en-US" dirty="0"/>
                        <a:t>95% CI: 81-161</a:t>
                      </a:r>
                    </a:p>
                    <a:p>
                      <a:pPr algn="ctr"/>
                      <a:r>
                        <a:rPr lang="en-US" dirty="0"/>
                        <a:t>p&lt;0.0001, z statistic 27.0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PRR 38.4</a:t>
                      </a:r>
                    </a:p>
                    <a:p>
                      <a:pPr algn="ctr"/>
                      <a:r>
                        <a:rPr lang="en-US" dirty="0"/>
                        <a:t>95% CI: 27-53.6</a:t>
                      </a:r>
                    </a:p>
                    <a:p>
                      <a:pPr algn="ctr"/>
                      <a:r>
                        <a:rPr lang="en-US" dirty="0"/>
                        <a:t>p&lt;0.0001, z statistic 21.5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366876"/>
                  </a:ext>
                </a:extLst>
              </a:tr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Stillbirth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477/68/175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PRR 72.3</a:t>
                      </a:r>
                    </a:p>
                    <a:p>
                      <a:pPr algn="ctr"/>
                      <a:r>
                        <a:rPr lang="en-US" dirty="0"/>
                        <a:t>95% CI: 47.8 – 109</a:t>
                      </a:r>
                    </a:p>
                    <a:p>
                      <a:pPr algn="ctr"/>
                      <a:r>
                        <a:rPr lang="en-US" dirty="0"/>
                        <a:t>p&lt;0.0001, z statistic 20.4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PRR 28.1</a:t>
                      </a:r>
                    </a:p>
                    <a:p>
                      <a:pPr algn="ctr"/>
                      <a:r>
                        <a:rPr lang="en-US" dirty="0"/>
                        <a:t>95% CI: 19.4 – 40.6</a:t>
                      </a:r>
                    </a:p>
                    <a:p>
                      <a:pPr algn="ctr"/>
                      <a:r>
                        <a:rPr lang="en-US" dirty="0"/>
                        <a:t>p&lt;0.0001, z statistic 13.0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960203"/>
                  </a:ext>
                </a:extLst>
              </a:tr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Insufficient Breast Milk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10/0/0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Significantly increased in Covid-19 vs Influenza Vaccines</a:t>
                      </a:r>
                    </a:p>
                    <a:p>
                      <a:pPr algn="ctr"/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Fishers Exact p &lt; 0.000001</a:t>
                      </a:r>
                    </a:p>
                    <a:p>
                      <a:pPr algn="ctr"/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Chi-square 84.0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Significantly increased in Covid-19 vs All Other Vaccines</a:t>
                      </a:r>
                    </a:p>
                    <a:p>
                      <a:pPr algn="ctr"/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Fishers Exact p &lt;  0.00001</a:t>
                      </a:r>
                    </a:p>
                    <a:p>
                      <a:pPr algn="ctr"/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Chi-square 84.0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990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441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D6D258-1085-6B49-F72B-8A33CA8889A0}"/>
              </a:ext>
            </a:extLst>
          </p:cNvPr>
          <p:cNvSpPr txBox="1"/>
          <p:nvPr/>
        </p:nvSpPr>
        <p:spPr>
          <a:xfrm>
            <a:off x="1191490" y="955963"/>
            <a:ext cx="1048789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These are not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Vaccines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SAFE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EFFECTIVE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We built the plane as we were flying in 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No studies done specifically on pregnant women in 2020 and early 2021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Marketed heavily to women beginning in April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Data not encouraging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Studies demonstrating safety in pregnant women corrupted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I propose that these genetic injections no longer be provided</a:t>
            </a:r>
          </a:p>
        </p:txBody>
      </p:sp>
    </p:spTree>
    <p:extLst>
      <p:ext uri="{BB962C8B-B14F-4D97-AF65-F5344CB8AC3E}">
        <p14:creationId xmlns:p14="http://schemas.microsoft.com/office/powerpoint/2010/main" val="4056345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F18CE2-3C02-3D4B-BFF5-71727007D95C}"/>
              </a:ext>
            </a:extLst>
          </p:cNvPr>
          <p:cNvSpPr txBox="1"/>
          <p:nvPr/>
        </p:nvSpPr>
        <p:spPr>
          <a:xfrm>
            <a:off x="3222686" y="32055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Pregnancy Drug Categories</a:t>
            </a:r>
          </a:p>
        </p:txBody>
      </p:sp>
      <p:pic>
        <p:nvPicPr>
          <p:cNvPr id="5" name="Picture 4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B09529C9-C417-1325-6CAA-B3483672E5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879" t="19813" r="21001" b="15543"/>
          <a:stretch/>
        </p:blipFill>
        <p:spPr>
          <a:xfrm>
            <a:off x="1028700" y="810595"/>
            <a:ext cx="10972800" cy="57268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E3E7C854-8CD4-6398-58C1-9AACF21F9F1C}"/>
                  </a:ext>
                </a:extLst>
              </p14:cNvPr>
              <p14:cNvContentPartPr/>
              <p14:nvPr/>
            </p14:nvContentPartPr>
            <p14:xfrm>
              <a:off x="8040660" y="5861550"/>
              <a:ext cx="3381840" cy="766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E3E7C854-8CD4-6398-58C1-9AACF21F9F1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86660" y="5753550"/>
                <a:ext cx="3489480" cy="29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A48B52A7-0F1B-ED89-1C2D-AE8BDA1F041B}"/>
                  </a:ext>
                </a:extLst>
              </p14:cNvPr>
              <p14:cNvContentPartPr/>
              <p14:nvPr/>
            </p14:nvContentPartPr>
            <p14:xfrm>
              <a:off x="4394220" y="6073950"/>
              <a:ext cx="557280" cy="36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A48B52A7-0F1B-ED89-1C2D-AE8BDA1F041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40580" y="5966310"/>
                <a:ext cx="664920" cy="25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60500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CED3B4-F094-0C7E-02AA-095C766486A6}"/>
              </a:ext>
            </a:extLst>
          </p:cNvPr>
          <p:cNvSpPr txBox="1"/>
          <p:nvPr/>
        </p:nvSpPr>
        <p:spPr>
          <a:xfrm>
            <a:off x="886691" y="576470"/>
            <a:ext cx="1118061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/>
              <a:t>12/11/2020</a:t>
            </a:r>
            <a:r>
              <a:rPr lang="en-US" sz="2000" dirty="0"/>
              <a:t> EUA granted based on Pfizer trial </a:t>
            </a:r>
            <a:r>
              <a:rPr lang="en-US" sz="1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BNT162b2</a:t>
            </a:r>
            <a:r>
              <a:rPr lang="en-US" sz="2000" dirty="0">
                <a:effectLst/>
              </a:rPr>
              <a:t> </a:t>
            </a:r>
            <a:r>
              <a:rPr lang="en-US" sz="2000" dirty="0"/>
              <a:t>results / NEJM article</a:t>
            </a:r>
            <a:endParaRPr lang="en-US" sz="2000" u="sng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“95% efficacy” (RRR) / ARR (Absolute Risk Reduction) was </a:t>
            </a:r>
            <a:r>
              <a:rPr lang="en-US" sz="2000" dirty="0">
                <a:highlight>
                  <a:srgbClr val="FFFF00"/>
                </a:highlight>
              </a:rPr>
              <a:t>0.84%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</a:rPr>
              <a:t>“This report does not address the prevention of Covid-19 in other populations, such as younger adolescents, children, and </a:t>
            </a:r>
            <a:r>
              <a:rPr lang="en-US" sz="2000" i="1" dirty="0">
                <a:effectLst/>
              </a:rPr>
              <a:t>pregnant </a:t>
            </a:r>
            <a:r>
              <a:rPr lang="en-US" sz="2000" dirty="0">
                <a:effectLst/>
              </a:rPr>
              <a:t>women.” PREGNANT WOMEN NOT ENROLLED IN TRIALS</a:t>
            </a:r>
            <a:endParaRPr lang="en-US" sz="2000" dirty="0">
              <a:highlight>
                <a:srgbClr val="FFFF00"/>
              </a:highligh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/>
              <a:t>12/31/2020</a:t>
            </a:r>
            <a:r>
              <a:rPr lang="en-US" sz="2000" dirty="0"/>
              <a:t> ACOG guidance: defer to ACIP’s guidelines </a:t>
            </a:r>
            <a:r>
              <a:rPr lang="en-US" sz="2000" u="sng" dirty="0"/>
              <a:t>(</a:t>
            </a:r>
            <a:r>
              <a:rPr lang="en-US" sz="2000" u="sng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ACIP</a:t>
            </a:r>
            <a:r>
              <a:rPr lang="en-US" sz="2000" u="sng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First Responders in group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/>
              <a:t>2/28/2021</a:t>
            </a:r>
            <a:r>
              <a:rPr lang="en-US" sz="2000" dirty="0"/>
              <a:t> Post marketing data (FOIA required to access) (</a:t>
            </a:r>
            <a:r>
              <a:rPr lang="en-US" sz="20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 marketing link</a:t>
            </a:r>
            <a:r>
              <a:rPr lang="en-US" sz="2000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12/1/2020 – 2/28/2021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126,212,580 doses with 42,086 AEs and </a:t>
            </a:r>
            <a:r>
              <a:rPr lang="en-US" sz="2000" dirty="0">
                <a:ea typeface="Aptos" panose="020B0004020202020204" pitchFamily="34" charset="0"/>
                <a:cs typeface="Times New Roman" panose="02020603050405020304" pitchFamily="18" charset="0"/>
              </a:rPr>
              <a:t>1223 deaths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274 pregnancy cases (238 cases with no outcome provided)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u="sng" dirty="0">
                <a:solidFill>
                  <a:srgbClr val="000000"/>
                </a:solidFill>
                <a:ea typeface="Calibri" panose="020F0502020204030204" pitchFamily="34" charset="0"/>
              </a:rPr>
              <a:t>4/16/</a:t>
            </a:r>
            <a:r>
              <a:rPr lang="en-US" sz="2000" b="1" u="sng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2021</a:t>
            </a:r>
            <a:r>
              <a:rPr lang="en-US" sz="2000" b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CDC Director Rochelle </a:t>
            </a:r>
            <a:r>
              <a:rPr lang="en-US" sz="2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Walensky</a:t>
            </a:r>
            <a:r>
              <a:rPr lang="en-US" sz="2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MD MPH and Eric Rubin PhD</a:t>
            </a:r>
            <a:r>
              <a:rPr lang="en-US" sz="2000" i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 </a:t>
            </a:r>
            <a:r>
              <a:rPr lang="en-US" sz="2000" dirty="0">
                <a:effectLst/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(NEJM audio link)</a:t>
            </a:r>
            <a:endParaRPr lang="en-US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“Safe and effective in pregnant women”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/>
              <a:t>4/2021</a:t>
            </a:r>
            <a:r>
              <a:rPr lang="en-US" sz="2000" dirty="0"/>
              <a:t> ACOG received 11 million dollars to market injections (</a:t>
            </a:r>
            <a:r>
              <a:rPr lang="en-US" sz="2000" dirty="0" err="1"/>
              <a:t>FOIA’ed</a:t>
            </a:r>
            <a:r>
              <a:rPr lang="en-US" sz="2000" dirty="0"/>
              <a:t> information)</a:t>
            </a:r>
            <a:endParaRPr lang="en-US" sz="2000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/>
              <a:t>June 2021 </a:t>
            </a:r>
            <a:r>
              <a:rPr lang="en-US" sz="2000" dirty="0"/>
              <a:t>– NEJM Shimabukuro article VSAFE cohort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Safe, miscarriage rates 13% “normal” – actual &gt; 80% and normal rates for SABs 5-6%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/>
              <a:t>7/30/2021</a:t>
            </a:r>
            <a:r>
              <a:rPr lang="en-US" sz="2000" dirty="0"/>
              <a:t> Official SMFM/ACOG statement</a:t>
            </a:r>
            <a:endParaRPr lang="en-US" sz="2000" u="sng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Vaccinate all women “thinking of getting pregnant, pregnant, or breast feeding.”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/>
              <a:t>8/2021</a:t>
            </a:r>
            <a:r>
              <a:rPr lang="en-US" sz="2000" dirty="0"/>
              <a:t> Comirnaty (Pfizer) (First to receive FDA approval) package insert states: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 “[a]</a:t>
            </a:r>
            <a:r>
              <a:rPr lang="en-US" sz="2000" dirty="0" err="1"/>
              <a:t>vailable</a:t>
            </a:r>
            <a:r>
              <a:rPr lang="en-US" sz="2000" dirty="0"/>
              <a:t> data on COMIRNATY administered to pregnant women are insufficient to inform vaccine-associated risks in pregnancy”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25527D-FADD-72E0-FB74-C3DE8226C4A9}"/>
              </a:ext>
            </a:extLst>
          </p:cNvPr>
          <p:cNvSpPr txBox="1"/>
          <p:nvPr/>
        </p:nvSpPr>
        <p:spPr>
          <a:xfrm>
            <a:off x="3432313" y="-19878"/>
            <a:ext cx="5327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TIME LINE For Use in Pregnant Women</a:t>
            </a:r>
          </a:p>
        </p:txBody>
      </p:sp>
    </p:spTree>
    <p:extLst>
      <p:ext uri="{BB962C8B-B14F-4D97-AF65-F5344CB8AC3E}">
        <p14:creationId xmlns:p14="http://schemas.microsoft.com/office/powerpoint/2010/main" val="2986777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, table, Excel&#10;&#10;Description automatically generated">
            <a:extLst>
              <a:ext uri="{FF2B5EF4-FFF2-40B4-BE49-F238E27FC236}">
                <a16:creationId xmlns:a16="http://schemas.microsoft.com/office/drawing/2014/main" id="{5C90C215-8700-6BA7-74BE-3F45FB1C7A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85" t="12457" r="4037" b="6435"/>
          <a:stretch/>
        </p:blipFill>
        <p:spPr>
          <a:xfrm>
            <a:off x="919809" y="319068"/>
            <a:ext cx="10938816" cy="60817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00FC5DD-D825-FEDA-B044-C4DA3D443F91}"/>
                  </a:ext>
                </a:extLst>
              </p14:cNvPr>
              <p14:cNvContentPartPr/>
              <p14:nvPr/>
            </p14:nvContentPartPr>
            <p14:xfrm>
              <a:off x="2068762" y="2483707"/>
              <a:ext cx="570960" cy="154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00FC5DD-D825-FEDA-B044-C4DA3D443F9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14728" y="2375707"/>
                <a:ext cx="678668" cy="23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6CDAAB8-0ABA-3314-0DFD-1F3C521CFA0B}"/>
                  </a:ext>
                </a:extLst>
              </p14:cNvPr>
              <p14:cNvContentPartPr/>
              <p14:nvPr/>
            </p14:nvContentPartPr>
            <p14:xfrm>
              <a:off x="1869322" y="4700947"/>
              <a:ext cx="853560" cy="406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6CDAAB8-0ABA-3314-0DFD-1F3C521CFA0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815345" y="4591983"/>
                <a:ext cx="961155" cy="25824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79543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185DF3FF-63CD-50E1-435D-03CB75A76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040" y="653016"/>
            <a:ext cx="5794153" cy="3238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450AD0-F41E-80E3-B725-81111F2EB26E}"/>
              </a:ext>
            </a:extLst>
          </p:cNvPr>
          <p:cNvSpPr txBox="1"/>
          <p:nvPr/>
        </p:nvSpPr>
        <p:spPr>
          <a:xfrm>
            <a:off x="1318437" y="4227160"/>
            <a:ext cx="102923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Andrology Unit at Shamir Medical Center in </a:t>
            </a:r>
            <a:r>
              <a:rPr lang="en-US" sz="2800" dirty="0" err="1"/>
              <a:t>Tzrifin</a:t>
            </a:r>
            <a:r>
              <a:rPr lang="en-US" sz="2800" dirty="0"/>
              <a:t>, </a:t>
            </a:r>
            <a:r>
              <a:rPr lang="en-US" sz="2800" dirty="0" err="1"/>
              <a:t>Isreal</a:t>
            </a: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Sperm concentration decreased by 15.4% 75-125 days after vaccination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Total Motile Sperm count decreased by 22.1% 75-125 days after vaccination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186D033-4513-211D-A761-0DEAC544CD28}"/>
                  </a:ext>
                </a:extLst>
              </p14:cNvPr>
              <p14:cNvContentPartPr/>
              <p14:nvPr/>
            </p14:nvContentPartPr>
            <p14:xfrm>
              <a:off x="3192868" y="814512"/>
              <a:ext cx="38700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186D033-4513-211D-A761-0DEAC544CD2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38918" y="706512"/>
                <a:ext cx="49454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5" descr="A graph of a vaccination&#10;&#10;Description automatically generated">
            <a:extLst>
              <a:ext uri="{FF2B5EF4-FFF2-40B4-BE49-F238E27FC236}">
                <a16:creationId xmlns:a16="http://schemas.microsoft.com/office/drawing/2014/main" id="{F2F6F356-45E0-A1E9-AA84-C9E5FE8B46B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34" t="1" r="173" b="28138"/>
          <a:stretch/>
        </p:blipFill>
        <p:spPr>
          <a:xfrm>
            <a:off x="6762193" y="177486"/>
            <a:ext cx="5429807" cy="37140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AE50EA-C049-53B7-B6CF-58928CE31FAF}"/>
              </a:ext>
            </a:extLst>
          </p:cNvPr>
          <p:cNvSpPr txBox="1"/>
          <p:nvPr/>
        </p:nvSpPr>
        <p:spPr>
          <a:xfrm>
            <a:off x="1318437" y="0"/>
            <a:ext cx="3748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/>
              <a:t>SPERM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A3BD8A-6CD6-A2CF-D8BA-2286D71544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0900" y="6280464"/>
            <a:ext cx="4991100" cy="4953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42C7DFA-058A-68B9-890E-D05D461DFC86}"/>
              </a:ext>
            </a:extLst>
          </p:cNvPr>
          <p:cNvSpPr txBox="1"/>
          <p:nvPr/>
        </p:nvSpPr>
        <p:spPr>
          <a:xfrm>
            <a:off x="11372850" y="629846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663926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font&#10;&#10;Description automatically generated">
            <a:extLst>
              <a:ext uri="{FF2B5EF4-FFF2-40B4-BE49-F238E27FC236}">
                <a16:creationId xmlns:a16="http://schemas.microsoft.com/office/drawing/2014/main" id="{892B8EDC-C3BD-0A87-863F-4E4FAAF41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835" y="651893"/>
            <a:ext cx="10229617" cy="27260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DB9235-ED20-B9CE-647C-84247116729A}"/>
              </a:ext>
            </a:extLst>
          </p:cNvPr>
          <p:cNvSpPr txBox="1"/>
          <p:nvPr/>
        </p:nvSpPr>
        <p:spPr>
          <a:xfrm>
            <a:off x="9760588" y="2586021"/>
            <a:ext cx="2724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Link: </a:t>
            </a:r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Nazeeh</a:t>
            </a:r>
            <a:r>
              <a:rPr lang="en-US" dirty="0"/>
              <a:t> Article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B2F16A-3D23-4531-4ECC-8DC34AE3F889}"/>
              </a:ext>
            </a:extLst>
          </p:cNvPr>
          <p:cNvSpPr txBox="1"/>
          <p:nvPr/>
        </p:nvSpPr>
        <p:spPr>
          <a:xfrm>
            <a:off x="4081346" y="108317"/>
            <a:ext cx="4505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Breast Milk</a:t>
            </a:r>
          </a:p>
        </p:txBody>
      </p:sp>
      <p:pic>
        <p:nvPicPr>
          <p:cNvPr id="4" name="Picture 3" descr="A close-up of a medical information&#10;&#10;Description automatically generated">
            <a:extLst>
              <a:ext uri="{FF2B5EF4-FFF2-40B4-BE49-F238E27FC236}">
                <a16:creationId xmlns:a16="http://schemas.microsoft.com/office/drawing/2014/main" id="{775170D4-838B-7CAA-9705-0167136F39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514"/>
          <a:stretch/>
        </p:blipFill>
        <p:spPr>
          <a:xfrm>
            <a:off x="1634835" y="3377930"/>
            <a:ext cx="8257476" cy="34135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D8140D-8093-AB22-7A1A-B59B9B97ACCD}"/>
              </a:ext>
            </a:extLst>
          </p:cNvPr>
          <p:cNvSpPr txBox="1"/>
          <p:nvPr/>
        </p:nvSpPr>
        <p:spPr>
          <a:xfrm>
            <a:off x="9892311" y="5630262"/>
            <a:ext cx="2592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Nazeeh(2)</a:t>
            </a:r>
            <a:r>
              <a:rPr lang="en-US" dirty="0"/>
              <a:t> Article  Link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41F16D-D6E5-D593-0905-62C98DE32E2E}"/>
              </a:ext>
            </a:extLst>
          </p:cNvPr>
          <p:cNvSpPr txBox="1"/>
          <p:nvPr/>
        </p:nvSpPr>
        <p:spPr>
          <a:xfrm>
            <a:off x="2590800" y="3921506"/>
            <a:ext cx="2937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SEPTEMBER 19, 2023</a:t>
            </a:r>
          </a:p>
        </p:txBody>
      </p:sp>
    </p:spTree>
    <p:extLst>
      <p:ext uri="{BB962C8B-B14F-4D97-AF65-F5344CB8AC3E}">
        <p14:creationId xmlns:p14="http://schemas.microsoft.com/office/powerpoint/2010/main" val="166009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B199B9A5-390F-1BFB-81A8-6F9BD833B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40" y="47667"/>
            <a:ext cx="9657080" cy="612371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0504F50-A62B-1D1B-CDFA-268FC832A317}"/>
                  </a:ext>
                </a:extLst>
              </p14:cNvPr>
              <p14:cNvContentPartPr/>
              <p14:nvPr/>
            </p14:nvContentPartPr>
            <p14:xfrm>
              <a:off x="4337720" y="2591946"/>
              <a:ext cx="506520" cy="1004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0504F50-A62B-1D1B-CDFA-268FC832A31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83720" y="2483946"/>
                <a:ext cx="614160" cy="3160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B192A0D2-0DD3-D8A1-0BE5-2E7C582666D1}"/>
              </a:ext>
            </a:extLst>
          </p:cNvPr>
          <p:cNvSpPr txBox="1"/>
          <p:nvPr/>
        </p:nvSpPr>
        <p:spPr>
          <a:xfrm>
            <a:off x="5452842" y="6402216"/>
            <a:ext cx="2826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Link to </a:t>
            </a:r>
            <a:r>
              <a:rPr lang="en-US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 Study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427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DFB091-7AF6-EA23-CA7B-A2C1F6A97453}"/>
              </a:ext>
            </a:extLst>
          </p:cNvPr>
          <p:cNvSpPr txBox="1"/>
          <p:nvPr/>
        </p:nvSpPr>
        <p:spPr>
          <a:xfrm>
            <a:off x="2011017" y="158635"/>
            <a:ext cx="8169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Placenta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9227D4-E7F5-8C1C-1BC1-77703ED46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893" y="890058"/>
            <a:ext cx="9376212" cy="50778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744819-951C-171C-7576-9062A172565D}"/>
              </a:ext>
            </a:extLst>
          </p:cNvPr>
          <p:cNvSpPr txBox="1"/>
          <p:nvPr/>
        </p:nvSpPr>
        <p:spPr>
          <a:xfrm>
            <a:off x="1727200" y="6282267"/>
            <a:ext cx="9056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 week stillbirth, patient received 2</a:t>
            </a:r>
            <a:r>
              <a:rPr lang="en-US" baseline="30000" dirty="0"/>
              <a:t>nd</a:t>
            </a:r>
            <a:r>
              <a:rPr lang="en-US" dirty="0"/>
              <a:t> dose of Comirnaty 10 days prior to conception</a:t>
            </a:r>
          </a:p>
        </p:txBody>
      </p:sp>
    </p:spTree>
    <p:extLst>
      <p:ext uri="{BB962C8B-B14F-4D97-AF65-F5344CB8AC3E}">
        <p14:creationId xmlns:p14="http://schemas.microsoft.com/office/powerpoint/2010/main" val="2222782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78A2B3-370B-68D1-E384-03662FDD8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553" y="0"/>
            <a:ext cx="8124093" cy="57237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31DA8C-951D-575B-D8F2-CF45E24D0FC2}"/>
              </a:ext>
            </a:extLst>
          </p:cNvPr>
          <p:cNvSpPr txBox="1"/>
          <p:nvPr/>
        </p:nvSpPr>
        <p:spPr>
          <a:xfrm>
            <a:off x="1125414" y="5855677"/>
            <a:ext cx="10603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Open VAERS data up to Feb 23, 2024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C7D517-83E7-53EE-C154-C57B9D5381AD}"/>
              </a:ext>
            </a:extLst>
          </p:cNvPr>
          <p:cNvSpPr txBox="1"/>
          <p:nvPr/>
        </p:nvSpPr>
        <p:spPr>
          <a:xfrm>
            <a:off x="3161460" y="6326115"/>
            <a:ext cx="653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( 2009-2010 H1N1, 2011 TDAP began )</a:t>
            </a:r>
          </a:p>
        </p:txBody>
      </p:sp>
      <p:sp>
        <p:nvSpPr>
          <p:cNvPr id="2" name="Down Arrow 1">
            <a:extLst>
              <a:ext uri="{FF2B5EF4-FFF2-40B4-BE49-F238E27FC236}">
                <a16:creationId xmlns:a16="http://schemas.microsoft.com/office/drawing/2014/main" id="{E5732CA9-1F24-B61E-FBC2-91EB770E46C5}"/>
              </a:ext>
            </a:extLst>
          </p:cNvPr>
          <p:cNvSpPr/>
          <p:nvPr/>
        </p:nvSpPr>
        <p:spPr>
          <a:xfrm>
            <a:off x="6844145" y="3429000"/>
            <a:ext cx="484632" cy="978408"/>
          </a:xfrm>
          <a:prstGeom prst="down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3312F8FC-A1BA-D791-D38E-E9BA52D14C84}"/>
              </a:ext>
            </a:extLst>
          </p:cNvPr>
          <p:cNvSpPr/>
          <p:nvPr/>
        </p:nvSpPr>
        <p:spPr>
          <a:xfrm>
            <a:off x="9208257" y="162553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6892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{CA09E9AA-CD29-AA41-A9EC-2094B3555700}tf10001072</Template>
  <TotalTime>46760</TotalTime>
  <Words>1324</Words>
  <Application>Microsoft Office PowerPoint</Application>
  <PresentationFormat>Widescreen</PresentationFormat>
  <Paragraphs>217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Aptos</vt:lpstr>
      <vt:lpstr>Arial</vt:lpstr>
      <vt:lpstr>Calibri</vt:lpstr>
      <vt:lpstr>Cambria</vt:lpstr>
      <vt:lpstr>Franklin Gothic Book</vt:lpstr>
      <vt:lpstr>Times New Roman</vt:lpstr>
      <vt:lpstr>Crop</vt:lpstr>
      <vt:lpstr>Background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C19 and ”Vaccines”</dc:title>
  <dc:creator>Kimberly Biss</dc:creator>
  <cp:lastModifiedBy>John Tribble</cp:lastModifiedBy>
  <cp:revision>404</cp:revision>
  <dcterms:created xsi:type="dcterms:W3CDTF">2023-03-13T23:10:52Z</dcterms:created>
  <dcterms:modified xsi:type="dcterms:W3CDTF">2024-10-10T18:29:27Z</dcterms:modified>
</cp:coreProperties>
</file>